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3E722B3-E3D7-45C1-B2E3-716A9CBA817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B63A434-1E03-4911-B20F-75E83F32E16E}">
      <dgm:prSet/>
      <dgm:spPr/>
      <dgm:t>
        <a:bodyPr/>
        <a:lstStyle/>
        <a:p>
          <a:r>
            <a:rPr lang="en-US" b="1" i="0"/>
            <a:t>Quantitative</a:t>
          </a:r>
          <a:r>
            <a:rPr lang="en-US" b="0" i="0"/>
            <a:t> research is based on the measurement of quantity or amount. It is applicable to phenomena that can be expressed in terms of quantity. </a:t>
          </a:r>
          <a:endParaRPr lang="en-US"/>
        </a:p>
      </dgm:t>
    </dgm:pt>
    <dgm:pt modelId="{BFA5253B-7AE8-4412-B3D1-9EAEE5B1390D}" type="parTrans" cxnId="{97AC7AF6-E077-4610-9801-955D7886508D}">
      <dgm:prSet/>
      <dgm:spPr/>
      <dgm:t>
        <a:bodyPr/>
        <a:lstStyle/>
        <a:p>
          <a:endParaRPr lang="en-US"/>
        </a:p>
      </dgm:t>
    </dgm:pt>
    <dgm:pt modelId="{1B3509C2-3CD6-4DCA-9D5C-EE875FA61ECA}" type="sibTrans" cxnId="{97AC7AF6-E077-4610-9801-955D7886508D}">
      <dgm:prSet/>
      <dgm:spPr/>
      <dgm:t>
        <a:bodyPr/>
        <a:lstStyle/>
        <a:p>
          <a:endParaRPr lang="en-US"/>
        </a:p>
      </dgm:t>
    </dgm:pt>
    <dgm:pt modelId="{CBA93E0B-589B-4FFA-A2A2-479904A83F31}">
      <dgm:prSet/>
      <dgm:spPr/>
      <dgm:t>
        <a:bodyPr/>
        <a:lstStyle/>
        <a:p>
          <a:r>
            <a:rPr lang="en-US" b="1" i="0"/>
            <a:t>Qualitative</a:t>
          </a:r>
          <a:r>
            <a:rPr lang="en-US" b="0" i="0"/>
            <a:t> research, on the other hand, is concerned with qualitative phenomenon, i.e., phenomena relating to or involving quality or kind.</a:t>
          </a:r>
          <a:endParaRPr lang="en-US"/>
        </a:p>
      </dgm:t>
    </dgm:pt>
    <dgm:pt modelId="{93969872-B1D0-4088-8B2B-377D680CEFC8}" type="parTrans" cxnId="{26BA60FA-DB61-4744-A07F-759B6E5376D3}">
      <dgm:prSet/>
      <dgm:spPr/>
      <dgm:t>
        <a:bodyPr/>
        <a:lstStyle/>
        <a:p>
          <a:endParaRPr lang="en-US"/>
        </a:p>
      </dgm:t>
    </dgm:pt>
    <dgm:pt modelId="{9439C3BA-DC86-4914-B20C-9E4D9B79DD7E}" type="sibTrans" cxnId="{26BA60FA-DB61-4744-A07F-759B6E5376D3}">
      <dgm:prSet/>
      <dgm:spPr/>
      <dgm:t>
        <a:bodyPr/>
        <a:lstStyle/>
        <a:p>
          <a:endParaRPr lang="en-US"/>
        </a:p>
      </dgm:t>
    </dgm:pt>
    <dgm:pt modelId="{04AE6208-DF30-4861-8439-5FDD979C382B}" type="pres">
      <dgm:prSet presAssocID="{A3E722B3-E3D7-45C1-B2E3-716A9CBA8176}" presName="root" presStyleCnt="0">
        <dgm:presLayoutVars>
          <dgm:dir/>
          <dgm:resizeHandles val="exact"/>
        </dgm:presLayoutVars>
      </dgm:prSet>
      <dgm:spPr/>
    </dgm:pt>
    <dgm:pt modelId="{00FB211C-308D-447C-8B3F-1B9CDD8648B1}" type="pres">
      <dgm:prSet presAssocID="{FB63A434-1E03-4911-B20F-75E83F32E16E}" presName="compNode" presStyleCnt="0"/>
      <dgm:spPr/>
    </dgm:pt>
    <dgm:pt modelId="{C35F0359-8C3F-4086-B856-7BA6E3B89F9C}" type="pres">
      <dgm:prSet presAssocID="{FB63A434-1E03-4911-B20F-75E83F32E1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E1E4A04D-B6BC-4A92-828D-B37FC61DEC73}" type="pres">
      <dgm:prSet presAssocID="{FB63A434-1E03-4911-B20F-75E83F32E16E}" presName="spaceRect" presStyleCnt="0"/>
      <dgm:spPr/>
    </dgm:pt>
    <dgm:pt modelId="{D5803B0D-ECBB-4CCC-910A-77CA90195566}" type="pres">
      <dgm:prSet presAssocID="{FB63A434-1E03-4911-B20F-75E83F32E16E}" presName="textRect" presStyleLbl="revTx" presStyleIdx="0" presStyleCnt="2">
        <dgm:presLayoutVars>
          <dgm:chMax val="1"/>
          <dgm:chPref val="1"/>
        </dgm:presLayoutVars>
      </dgm:prSet>
      <dgm:spPr/>
    </dgm:pt>
    <dgm:pt modelId="{01C361A7-95CF-49BF-BC8F-7842566B743D}" type="pres">
      <dgm:prSet presAssocID="{1B3509C2-3CD6-4DCA-9D5C-EE875FA61ECA}" presName="sibTrans" presStyleCnt="0"/>
      <dgm:spPr/>
    </dgm:pt>
    <dgm:pt modelId="{1C92D0F8-406C-427A-8BDE-AEEE21A4A3F1}" type="pres">
      <dgm:prSet presAssocID="{CBA93E0B-589B-4FFA-A2A2-479904A83F31}" presName="compNode" presStyleCnt="0"/>
      <dgm:spPr/>
    </dgm:pt>
    <dgm:pt modelId="{6F96B352-B389-4D71-874A-DD0B45F1F818}" type="pres">
      <dgm:prSet presAssocID="{CBA93E0B-589B-4FFA-A2A2-479904A83F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84F04CB7-1151-417E-A523-BCFEAE07749D}" type="pres">
      <dgm:prSet presAssocID="{CBA93E0B-589B-4FFA-A2A2-479904A83F31}" presName="spaceRect" presStyleCnt="0"/>
      <dgm:spPr/>
    </dgm:pt>
    <dgm:pt modelId="{311CCF47-6D5B-4488-801C-752C325267DD}" type="pres">
      <dgm:prSet presAssocID="{CBA93E0B-589B-4FFA-A2A2-479904A83F31}" presName="textRect" presStyleLbl="revTx" presStyleIdx="1" presStyleCnt="2">
        <dgm:presLayoutVars>
          <dgm:chMax val="1"/>
          <dgm:chPref val="1"/>
        </dgm:presLayoutVars>
      </dgm:prSet>
      <dgm:spPr/>
    </dgm:pt>
  </dgm:ptLst>
  <dgm:cxnLst>
    <dgm:cxn modelId="{F7CBFF76-62D3-4DE1-9AEB-7BD3A86A4D9B}" type="presOf" srcId="{A3E722B3-E3D7-45C1-B2E3-716A9CBA8176}" destId="{04AE6208-DF30-4861-8439-5FDD979C382B}" srcOrd="0" destOrd="0" presId="urn:microsoft.com/office/officeart/2018/2/layout/IconLabelList"/>
    <dgm:cxn modelId="{B2E19D9C-E503-4B19-9F04-3A848EEB9530}" type="presOf" srcId="{CBA93E0B-589B-4FFA-A2A2-479904A83F31}" destId="{311CCF47-6D5B-4488-801C-752C325267DD}" srcOrd="0" destOrd="0" presId="urn:microsoft.com/office/officeart/2018/2/layout/IconLabelList"/>
    <dgm:cxn modelId="{F19B25C3-8C27-447A-AA69-4C63CDF3539A}" type="presOf" srcId="{FB63A434-1E03-4911-B20F-75E83F32E16E}" destId="{D5803B0D-ECBB-4CCC-910A-77CA90195566}" srcOrd="0" destOrd="0" presId="urn:microsoft.com/office/officeart/2018/2/layout/IconLabelList"/>
    <dgm:cxn modelId="{97AC7AF6-E077-4610-9801-955D7886508D}" srcId="{A3E722B3-E3D7-45C1-B2E3-716A9CBA8176}" destId="{FB63A434-1E03-4911-B20F-75E83F32E16E}" srcOrd="0" destOrd="0" parTransId="{BFA5253B-7AE8-4412-B3D1-9EAEE5B1390D}" sibTransId="{1B3509C2-3CD6-4DCA-9D5C-EE875FA61ECA}"/>
    <dgm:cxn modelId="{26BA60FA-DB61-4744-A07F-759B6E5376D3}" srcId="{A3E722B3-E3D7-45C1-B2E3-716A9CBA8176}" destId="{CBA93E0B-589B-4FFA-A2A2-479904A83F31}" srcOrd="1" destOrd="0" parTransId="{93969872-B1D0-4088-8B2B-377D680CEFC8}" sibTransId="{9439C3BA-DC86-4914-B20C-9E4D9B79DD7E}"/>
    <dgm:cxn modelId="{16A2978B-FEE8-41EF-AD52-72BF6A4B22BA}" type="presParOf" srcId="{04AE6208-DF30-4861-8439-5FDD979C382B}" destId="{00FB211C-308D-447C-8B3F-1B9CDD8648B1}" srcOrd="0" destOrd="0" presId="urn:microsoft.com/office/officeart/2018/2/layout/IconLabelList"/>
    <dgm:cxn modelId="{88F6F40A-E124-4174-8C58-7F3C11E80391}" type="presParOf" srcId="{00FB211C-308D-447C-8B3F-1B9CDD8648B1}" destId="{C35F0359-8C3F-4086-B856-7BA6E3B89F9C}" srcOrd="0" destOrd="0" presId="urn:microsoft.com/office/officeart/2018/2/layout/IconLabelList"/>
    <dgm:cxn modelId="{F217DF95-CE1E-4A5B-84DE-4C9364A6422B}" type="presParOf" srcId="{00FB211C-308D-447C-8B3F-1B9CDD8648B1}" destId="{E1E4A04D-B6BC-4A92-828D-B37FC61DEC73}" srcOrd="1" destOrd="0" presId="urn:microsoft.com/office/officeart/2018/2/layout/IconLabelList"/>
    <dgm:cxn modelId="{9CED3EAA-E5BC-407F-B17C-54530E00ED02}" type="presParOf" srcId="{00FB211C-308D-447C-8B3F-1B9CDD8648B1}" destId="{D5803B0D-ECBB-4CCC-910A-77CA90195566}" srcOrd="2" destOrd="0" presId="urn:microsoft.com/office/officeart/2018/2/layout/IconLabelList"/>
    <dgm:cxn modelId="{A6061428-0E46-41F0-B9B4-8E3DB6F32789}" type="presParOf" srcId="{04AE6208-DF30-4861-8439-5FDD979C382B}" destId="{01C361A7-95CF-49BF-BC8F-7842566B743D}" srcOrd="1" destOrd="0" presId="urn:microsoft.com/office/officeart/2018/2/layout/IconLabelList"/>
    <dgm:cxn modelId="{F45C9B59-3484-4CAB-A1DB-6419146C399A}" type="presParOf" srcId="{04AE6208-DF30-4861-8439-5FDD979C382B}" destId="{1C92D0F8-406C-427A-8BDE-AEEE21A4A3F1}" srcOrd="2" destOrd="0" presId="urn:microsoft.com/office/officeart/2018/2/layout/IconLabelList"/>
    <dgm:cxn modelId="{731396F2-C624-4DA7-AD05-6E4C2E7E5920}" type="presParOf" srcId="{1C92D0F8-406C-427A-8BDE-AEEE21A4A3F1}" destId="{6F96B352-B389-4D71-874A-DD0B45F1F818}" srcOrd="0" destOrd="0" presId="urn:microsoft.com/office/officeart/2018/2/layout/IconLabelList"/>
    <dgm:cxn modelId="{4E0158CA-6CE6-451D-8B02-92BAEE561ADB}" type="presParOf" srcId="{1C92D0F8-406C-427A-8BDE-AEEE21A4A3F1}" destId="{84F04CB7-1151-417E-A523-BCFEAE07749D}" srcOrd="1" destOrd="0" presId="urn:microsoft.com/office/officeart/2018/2/layout/IconLabelList"/>
    <dgm:cxn modelId="{21D50BEF-2898-4BBB-A971-7A8583F00291}" type="presParOf" srcId="{1C92D0F8-406C-427A-8BDE-AEEE21A4A3F1}" destId="{311CCF47-6D5B-4488-801C-752C325267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059D6A-BEC4-4172-A1BC-91081B5C065E}"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271FA155-45E6-456F-9049-B824B7955A27}">
      <dgm:prSet/>
      <dgm:spPr/>
      <dgm:t>
        <a:bodyPr/>
        <a:lstStyle/>
        <a:p>
          <a:r>
            <a:rPr lang="en-US" b="1" i="0"/>
            <a:t>Conceptual research </a:t>
          </a:r>
          <a:r>
            <a:rPr lang="en-US" b="0" i="0"/>
            <a:t>is related to some abstract idea(s) or theory. It is generally used by philosophers and thinkers to develop new concepts or to reinterpret existing ones. </a:t>
          </a:r>
          <a:endParaRPr lang="en-US"/>
        </a:p>
      </dgm:t>
    </dgm:pt>
    <dgm:pt modelId="{C091F165-165D-4D11-8718-3489DCB8E19C}" type="parTrans" cxnId="{D8963CB4-F560-487C-8D30-343D88C7E477}">
      <dgm:prSet/>
      <dgm:spPr/>
      <dgm:t>
        <a:bodyPr/>
        <a:lstStyle/>
        <a:p>
          <a:endParaRPr lang="en-US"/>
        </a:p>
      </dgm:t>
    </dgm:pt>
    <dgm:pt modelId="{356451BF-B3C5-4E31-A8A8-801110B76F52}" type="sibTrans" cxnId="{D8963CB4-F560-487C-8D30-343D88C7E477}">
      <dgm:prSet/>
      <dgm:spPr/>
      <dgm:t>
        <a:bodyPr/>
        <a:lstStyle/>
        <a:p>
          <a:endParaRPr lang="en-US"/>
        </a:p>
      </dgm:t>
    </dgm:pt>
    <dgm:pt modelId="{DA1519A4-6D6C-4373-AF0F-4BD404AD1869}">
      <dgm:prSet/>
      <dgm:spPr/>
      <dgm:t>
        <a:bodyPr/>
        <a:lstStyle/>
        <a:p>
          <a:r>
            <a:rPr lang="en-US" b="1" i="0"/>
            <a:t>Empirical research </a:t>
          </a:r>
          <a:r>
            <a:rPr lang="en-US" b="0" i="0"/>
            <a:t>relies on experience or observation alone, often without due regard for system and theory. It is data-based research, coming up with conclusions that are capable of being verified by observation or experiment.</a:t>
          </a:r>
          <a:endParaRPr lang="en-US"/>
        </a:p>
      </dgm:t>
    </dgm:pt>
    <dgm:pt modelId="{578A0DDA-5689-40CA-84A5-95A8B0BB6A0A}" type="parTrans" cxnId="{6CBE4BB4-3D35-4F73-ABFB-B4E02406F905}">
      <dgm:prSet/>
      <dgm:spPr/>
      <dgm:t>
        <a:bodyPr/>
        <a:lstStyle/>
        <a:p>
          <a:endParaRPr lang="en-US"/>
        </a:p>
      </dgm:t>
    </dgm:pt>
    <dgm:pt modelId="{6561AC94-7243-4AC4-8BA1-6828E84B1578}" type="sibTrans" cxnId="{6CBE4BB4-3D35-4F73-ABFB-B4E02406F905}">
      <dgm:prSet/>
      <dgm:spPr/>
      <dgm:t>
        <a:bodyPr/>
        <a:lstStyle/>
        <a:p>
          <a:endParaRPr lang="en-US"/>
        </a:p>
      </dgm:t>
    </dgm:pt>
    <dgm:pt modelId="{C7EA5CE8-9DFE-486B-9F98-F2AD817E0314}" type="pres">
      <dgm:prSet presAssocID="{CF059D6A-BEC4-4172-A1BC-91081B5C065E}" presName="hierChild1" presStyleCnt="0">
        <dgm:presLayoutVars>
          <dgm:chPref val="1"/>
          <dgm:dir/>
          <dgm:animOne val="branch"/>
          <dgm:animLvl val="lvl"/>
          <dgm:resizeHandles/>
        </dgm:presLayoutVars>
      </dgm:prSet>
      <dgm:spPr/>
    </dgm:pt>
    <dgm:pt modelId="{21C1F1D8-0BFB-47E3-AB9F-5531303011A8}" type="pres">
      <dgm:prSet presAssocID="{271FA155-45E6-456F-9049-B824B7955A27}" presName="hierRoot1" presStyleCnt="0"/>
      <dgm:spPr/>
    </dgm:pt>
    <dgm:pt modelId="{4A440C15-D30E-470A-B9E2-1663EBEF7C44}" type="pres">
      <dgm:prSet presAssocID="{271FA155-45E6-456F-9049-B824B7955A27}" presName="composite" presStyleCnt="0"/>
      <dgm:spPr/>
    </dgm:pt>
    <dgm:pt modelId="{87E7914D-D819-4739-BB5E-9D419F122D36}" type="pres">
      <dgm:prSet presAssocID="{271FA155-45E6-456F-9049-B824B7955A27}" presName="background" presStyleLbl="node0" presStyleIdx="0" presStyleCnt="2"/>
      <dgm:spPr/>
    </dgm:pt>
    <dgm:pt modelId="{AB335FF3-044D-4AEE-85CB-35F455F6A4B1}" type="pres">
      <dgm:prSet presAssocID="{271FA155-45E6-456F-9049-B824B7955A27}" presName="text" presStyleLbl="fgAcc0" presStyleIdx="0" presStyleCnt="2">
        <dgm:presLayoutVars>
          <dgm:chPref val="3"/>
        </dgm:presLayoutVars>
      </dgm:prSet>
      <dgm:spPr/>
    </dgm:pt>
    <dgm:pt modelId="{5D93BC04-D5D6-4386-B552-CBF93CE35CBF}" type="pres">
      <dgm:prSet presAssocID="{271FA155-45E6-456F-9049-B824B7955A27}" presName="hierChild2" presStyleCnt="0"/>
      <dgm:spPr/>
    </dgm:pt>
    <dgm:pt modelId="{0E39922D-11F0-4B6E-B35A-B2D610C036AB}" type="pres">
      <dgm:prSet presAssocID="{DA1519A4-6D6C-4373-AF0F-4BD404AD1869}" presName="hierRoot1" presStyleCnt="0"/>
      <dgm:spPr/>
    </dgm:pt>
    <dgm:pt modelId="{955BDE44-B1DA-4802-814B-410B26ABBD6A}" type="pres">
      <dgm:prSet presAssocID="{DA1519A4-6D6C-4373-AF0F-4BD404AD1869}" presName="composite" presStyleCnt="0"/>
      <dgm:spPr/>
    </dgm:pt>
    <dgm:pt modelId="{9CF13A18-9C89-4DE3-A3BD-831033306DDF}" type="pres">
      <dgm:prSet presAssocID="{DA1519A4-6D6C-4373-AF0F-4BD404AD1869}" presName="background" presStyleLbl="node0" presStyleIdx="1" presStyleCnt="2"/>
      <dgm:spPr/>
    </dgm:pt>
    <dgm:pt modelId="{CBE7B7C4-563F-4D70-B44C-87E484C447DE}" type="pres">
      <dgm:prSet presAssocID="{DA1519A4-6D6C-4373-AF0F-4BD404AD1869}" presName="text" presStyleLbl="fgAcc0" presStyleIdx="1" presStyleCnt="2">
        <dgm:presLayoutVars>
          <dgm:chPref val="3"/>
        </dgm:presLayoutVars>
      </dgm:prSet>
      <dgm:spPr/>
    </dgm:pt>
    <dgm:pt modelId="{F02191FE-E3E0-4065-8864-C2B9F30E216C}" type="pres">
      <dgm:prSet presAssocID="{DA1519A4-6D6C-4373-AF0F-4BD404AD1869}" presName="hierChild2" presStyleCnt="0"/>
      <dgm:spPr/>
    </dgm:pt>
  </dgm:ptLst>
  <dgm:cxnLst>
    <dgm:cxn modelId="{5D6B154B-9AF6-493A-AABE-4BE0C6135B03}" type="presOf" srcId="{DA1519A4-6D6C-4373-AF0F-4BD404AD1869}" destId="{CBE7B7C4-563F-4D70-B44C-87E484C447DE}" srcOrd="0" destOrd="0" presId="urn:microsoft.com/office/officeart/2005/8/layout/hierarchy1"/>
    <dgm:cxn modelId="{D8963CB4-F560-487C-8D30-343D88C7E477}" srcId="{CF059D6A-BEC4-4172-A1BC-91081B5C065E}" destId="{271FA155-45E6-456F-9049-B824B7955A27}" srcOrd="0" destOrd="0" parTransId="{C091F165-165D-4D11-8718-3489DCB8E19C}" sibTransId="{356451BF-B3C5-4E31-A8A8-801110B76F52}"/>
    <dgm:cxn modelId="{6CBE4BB4-3D35-4F73-ABFB-B4E02406F905}" srcId="{CF059D6A-BEC4-4172-A1BC-91081B5C065E}" destId="{DA1519A4-6D6C-4373-AF0F-4BD404AD1869}" srcOrd="1" destOrd="0" parTransId="{578A0DDA-5689-40CA-84A5-95A8B0BB6A0A}" sibTransId="{6561AC94-7243-4AC4-8BA1-6828E84B1578}"/>
    <dgm:cxn modelId="{8692F1E4-97B2-4699-9309-20243EF290E9}" type="presOf" srcId="{CF059D6A-BEC4-4172-A1BC-91081B5C065E}" destId="{C7EA5CE8-9DFE-486B-9F98-F2AD817E0314}" srcOrd="0" destOrd="0" presId="urn:microsoft.com/office/officeart/2005/8/layout/hierarchy1"/>
    <dgm:cxn modelId="{194327FE-1BA8-4B3F-9464-88B5D829DA48}" type="presOf" srcId="{271FA155-45E6-456F-9049-B824B7955A27}" destId="{AB335FF3-044D-4AEE-85CB-35F455F6A4B1}" srcOrd="0" destOrd="0" presId="urn:microsoft.com/office/officeart/2005/8/layout/hierarchy1"/>
    <dgm:cxn modelId="{4D2533D4-EDFD-4A0F-AC18-2A028B3D9C1E}" type="presParOf" srcId="{C7EA5CE8-9DFE-486B-9F98-F2AD817E0314}" destId="{21C1F1D8-0BFB-47E3-AB9F-5531303011A8}" srcOrd="0" destOrd="0" presId="urn:microsoft.com/office/officeart/2005/8/layout/hierarchy1"/>
    <dgm:cxn modelId="{63150468-AC19-4CF0-991A-AB17069C3DD0}" type="presParOf" srcId="{21C1F1D8-0BFB-47E3-AB9F-5531303011A8}" destId="{4A440C15-D30E-470A-B9E2-1663EBEF7C44}" srcOrd="0" destOrd="0" presId="urn:microsoft.com/office/officeart/2005/8/layout/hierarchy1"/>
    <dgm:cxn modelId="{FE4A65FE-9C29-46B5-A6FF-BB892CD83478}" type="presParOf" srcId="{4A440C15-D30E-470A-B9E2-1663EBEF7C44}" destId="{87E7914D-D819-4739-BB5E-9D419F122D36}" srcOrd="0" destOrd="0" presId="urn:microsoft.com/office/officeart/2005/8/layout/hierarchy1"/>
    <dgm:cxn modelId="{52A82DAA-CE30-4154-8665-09FCD86F1C7E}" type="presParOf" srcId="{4A440C15-D30E-470A-B9E2-1663EBEF7C44}" destId="{AB335FF3-044D-4AEE-85CB-35F455F6A4B1}" srcOrd="1" destOrd="0" presId="urn:microsoft.com/office/officeart/2005/8/layout/hierarchy1"/>
    <dgm:cxn modelId="{39C06F4D-6F1A-4427-A32A-7669870A2D85}" type="presParOf" srcId="{21C1F1D8-0BFB-47E3-AB9F-5531303011A8}" destId="{5D93BC04-D5D6-4386-B552-CBF93CE35CBF}" srcOrd="1" destOrd="0" presId="urn:microsoft.com/office/officeart/2005/8/layout/hierarchy1"/>
    <dgm:cxn modelId="{26FD065B-F61A-4FF9-9033-1CC3CBCC30E8}" type="presParOf" srcId="{C7EA5CE8-9DFE-486B-9F98-F2AD817E0314}" destId="{0E39922D-11F0-4B6E-B35A-B2D610C036AB}" srcOrd="1" destOrd="0" presId="urn:microsoft.com/office/officeart/2005/8/layout/hierarchy1"/>
    <dgm:cxn modelId="{414C98F1-99D4-485F-9C63-80F1B39605F7}" type="presParOf" srcId="{0E39922D-11F0-4B6E-B35A-B2D610C036AB}" destId="{955BDE44-B1DA-4802-814B-410B26ABBD6A}" srcOrd="0" destOrd="0" presId="urn:microsoft.com/office/officeart/2005/8/layout/hierarchy1"/>
    <dgm:cxn modelId="{8755F4E2-54CD-4365-9E1B-ED1DEC6005D3}" type="presParOf" srcId="{955BDE44-B1DA-4802-814B-410B26ABBD6A}" destId="{9CF13A18-9C89-4DE3-A3BD-831033306DDF}" srcOrd="0" destOrd="0" presId="urn:microsoft.com/office/officeart/2005/8/layout/hierarchy1"/>
    <dgm:cxn modelId="{12EE5968-FEB6-4DC0-84AC-DDA14FAACDBF}" type="presParOf" srcId="{955BDE44-B1DA-4802-814B-410B26ABBD6A}" destId="{CBE7B7C4-563F-4D70-B44C-87E484C447DE}" srcOrd="1" destOrd="0" presId="urn:microsoft.com/office/officeart/2005/8/layout/hierarchy1"/>
    <dgm:cxn modelId="{B83E427E-C5FD-4EE3-86F6-A332BE4FC2B8}" type="presParOf" srcId="{0E39922D-11F0-4B6E-B35A-B2D610C036AB}" destId="{F02191FE-E3E0-4065-8864-C2B9F30E216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38789-067C-4EDA-AD64-044DA4FC1A6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63D4106-2EF0-45A5-9B54-8D92167097FA}">
      <dgm:prSet/>
      <dgm:spPr/>
      <dgm:t>
        <a:bodyPr/>
        <a:lstStyle/>
        <a:p>
          <a:r>
            <a:rPr lang="en-US" b="1" i="0"/>
            <a:t>Longitudinal research:</a:t>
          </a:r>
          <a:endParaRPr lang="en-US"/>
        </a:p>
      </dgm:t>
    </dgm:pt>
    <dgm:pt modelId="{44BFB23B-BA57-46B5-A5A2-45E241AE3E5F}" type="parTrans" cxnId="{6E2A3B93-E1F0-4C14-BC5B-97BDDC08304B}">
      <dgm:prSet/>
      <dgm:spPr/>
      <dgm:t>
        <a:bodyPr/>
        <a:lstStyle/>
        <a:p>
          <a:endParaRPr lang="en-US"/>
        </a:p>
      </dgm:t>
    </dgm:pt>
    <dgm:pt modelId="{FFE79A77-3E02-4367-AB46-D6B1ECA62327}" type="sibTrans" cxnId="{6E2A3B93-E1F0-4C14-BC5B-97BDDC08304B}">
      <dgm:prSet/>
      <dgm:spPr/>
      <dgm:t>
        <a:bodyPr/>
        <a:lstStyle/>
        <a:p>
          <a:endParaRPr lang="en-US"/>
        </a:p>
      </dgm:t>
    </dgm:pt>
    <dgm:pt modelId="{790A3FDD-135A-4885-83B9-4F85D2C919B1}">
      <dgm:prSet/>
      <dgm:spPr/>
      <dgm:t>
        <a:bodyPr/>
        <a:lstStyle/>
        <a:p>
          <a:r>
            <a:rPr lang="en-US" b="0" i="0"/>
            <a:t>If the research is based on either the purpose of research, or the time required to accomplish research, or on the environment in which research is done then such kind of research is called one-time research or longitudinal research.</a:t>
          </a:r>
          <a:endParaRPr lang="en-US"/>
        </a:p>
      </dgm:t>
    </dgm:pt>
    <dgm:pt modelId="{451F8432-E1C3-40E7-8B56-C2356690A654}" type="parTrans" cxnId="{DB4B3A5B-DBA2-4A94-980E-544F8E7F5879}">
      <dgm:prSet/>
      <dgm:spPr/>
      <dgm:t>
        <a:bodyPr/>
        <a:lstStyle/>
        <a:p>
          <a:endParaRPr lang="en-US"/>
        </a:p>
      </dgm:t>
    </dgm:pt>
    <dgm:pt modelId="{F63922D9-4516-4316-AECF-F324A6C33E42}" type="sibTrans" cxnId="{DB4B3A5B-DBA2-4A94-980E-544F8E7F5879}">
      <dgm:prSet/>
      <dgm:spPr/>
      <dgm:t>
        <a:bodyPr/>
        <a:lstStyle/>
        <a:p>
          <a:endParaRPr lang="en-US"/>
        </a:p>
      </dgm:t>
    </dgm:pt>
    <dgm:pt modelId="{C8016C6C-B1BD-4D8F-9756-544B3D0686CC}">
      <dgm:prSet/>
      <dgm:spPr/>
      <dgm:t>
        <a:bodyPr/>
        <a:lstStyle/>
        <a:p>
          <a:r>
            <a:rPr lang="en-US" b="1" i="0"/>
            <a:t>Laboratory research: </a:t>
          </a:r>
          <a:r>
            <a:rPr lang="en-US" b="0" i="0"/>
            <a:t>if research is carried on over several time periods then such research is named as laboratory research or simulation research.</a:t>
          </a:r>
          <a:endParaRPr lang="en-US"/>
        </a:p>
      </dgm:t>
    </dgm:pt>
    <dgm:pt modelId="{D5901BD4-0A1E-47BE-BA82-5964811012CA}" type="parTrans" cxnId="{F2ADC47D-460B-4365-AE21-5572C2CCDE31}">
      <dgm:prSet/>
      <dgm:spPr/>
      <dgm:t>
        <a:bodyPr/>
        <a:lstStyle/>
        <a:p>
          <a:endParaRPr lang="en-US"/>
        </a:p>
      </dgm:t>
    </dgm:pt>
    <dgm:pt modelId="{A338D4E2-D7CB-43C9-BA37-C074CD74E573}" type="sibTrans" cxnId="{F2ADC47D-460B-4365-AE21-5572C2CCDE31}">
      <dgm:prSet/>
      <dgm:spPr/>
      <dgm:t>
        <a:bodyPr/>
        <a:lstStyle/>
        <a:p>
          <a:endParaRPr lang="en-US"/>
        </a:p>
      </dgm:t>
    </dgm:pt>
    <dgm:pt modelId="{4CF741E1-5410-4FED-AC29-7F28BC08BC50}">
      <dgm:prSet/>
      <dgm:spPr/>
      <dgm:t>
        <a:bodyPr/>
        <a:lstStyle/>
        <a:p>
          <a:r>
            <a:rPr lang="en-US" b="1" i="0"/>
            <a:t>Clinical or diagnostic research</a:t>
          </a:r>
          <a:r>
            <a:rPr lang="en-IN" b="0" i="0"/>
            <a:t>: if research </a:t>
          </a:r>
          <a:r>
            <a:rPr lang="en-US" b="0" i="0"/>
            <a:t>follow case-study methods or in-depth approaches to reach the basic causal relations then its called clenical or diagnostic research.</a:t>
          </a:r>
          <a:endParaRPr lang="en-US"/>
        </a:p>
      </dgm:t>
    </dgm:pt>
    <dgm:pt modelId="{56E28D02-8FFC-40C4-BD5A-E04138D577B2}" type="parTrans" cxnId="{370F58F3-92C8-4B54-B7F0-FBFE0CFEA1E1}">
      <dgm:prSet/>
      <dgm:spPr/>
      <dgm:t>
        <a:bodyPr/>
        <a:lstStyle/>
        <a:p>
          <a:endParaRPr lang="en-US"/>
        </a:p>
      </dgm:t>
    </dgm:pt>
    <dgm:pt modelId="{D1FC5389-17A8-460F-B46F-C02DEE609394}" type="sibTrans" cxnId="{370F58F3-92C8-4B54-B7F0-FBFE0CFEA1E1}">
      <dgm:prSet/>
      <dgm:spPr/>
      <dgm:t>
        <a:bodyPr/>
        <a:lstStyle/>
        <a:p>
          <a:endParaRPr lang="en-US"/>
        </a:p>
      </dgm:t>
    </dgm:pt>
    <dgm:pt modelId="{69B8F486-0248-41B3-B9FC-E66A92F323B5}" type="pres">
      <dgm:prSet presAssocID="{48C38789-067C-4EDA-AD64-044DA4FC1A61}" presName="root" presStyleCnt="0">
        <dgm:presLayoutVars>
          <dgm:dir/>
          <dgm:resizeHandles val="exact"/>
        </dgm:presLayoutVars>
      </dgm:prSet>
      <dgm:spPr/>
    </dgm:pt>
    <dgm:pt modelId="{2E3B8DA4-BB48-4798-99C1-3C94F441E5B7}" type="pres">
      <dgm:prSet presAssocID="{463D4106-2EF0-45A5-9B54-8D92167097FA}" presName="compNode" presStyleCnt="0"/>
      <dgm:spPr/>
    </dgm:pt>
    <dgm:pt modelId="{0E4A7C9A-884E-4B97-8042-7C66958BDCED}" type="pres">
      <dgm:prSet presAssocID="{463D4106-2EF0-45A5-9B54-8D92167097FA}" presName="bgRect" presStyleLbl="bgShp" presStyleIdx="0" presStyleCnt="4"/>
      <dgm:spPr/>
    </dgm:pt>
    <dgm:pt modelId="{EADB88E2-814D-4D90-8975-54D5512C4552}" type="pres">
      <dgm:prSet presAssocID="{463D4106-2EF0-45A5-9B54-8D92167097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tective"/>
        </a:ext>
      </dgm:extLst>
    </dgm:pt>
    <dgm:pt modelId="{141B5212-CB5C-44F1-94D7-2E74481D3B4F}" type="pres">
      <dgm:prSet presAssocID="{463D4106-2EF0-45A5-9B54-8D92167097FA}" presName="spaceRect" presStyleCnt="0"/>
      <dgm:spPr/>
    </dgm:pt>
    <dgm:pt modelId="{E45309CA-771E-40A3-8886-C8B504971FA5}" type="pres">
      <dgm:prSet presAssocID="{463D4106-2EF0-45A5-9B54-8D92167097FA}" presName="parTx" presStyleLbl="revTx" presStyleIdx="0" presStyleCnt="4">
        <dgm:presLayoutVars>
          <dgm:chMax val="0"/>
          <dgm:chPref val="0"/>
        </dgm:presLayoutVars>
      </dgm:prSet>
      <dgm:spPr/>
    </dgm:pt>
    <dgm:pt modelId="{DBDFFDEF-2C1B-440D-9921-D4B2262B95B2}" type="pres">
      <dgm:prSet presAssocID="{FFE79A77-3E02-4367-AB46-D6B1ECA62327}" presName="sibTrans" presStyleCnt="0"/>
      <dgm:spPr/>
    </dgm:pt>
    <dgm:pt modelId="{1B36B6D8-4F6B-4C17-BDC3-AA05583ED5F4}" type="pres">
      <dgm:prSet presAssocID="{790A3FDD-135A-4885-83B9-4F85D2C919B1}" presName="compNode" presStyleCnt="0"/>
      <dgm:spPr/>
    </dgm:pt>
    <dgm:pt modelId="{6B2E0FA1-E707-4AE2-BE35-E43C14544C79}" type="pres">
      <dgm:prSet presAssocID="{790A3FDD-135A-4885-83B9-4F85D2C919B1}" presName="bgRect" presStyleLbl="bgShp" presStyleIdx="1" presStyleCnt="4"/>
      <dgm:spPr/>
    </dgm:pt>
    <dgm:pt modelId="{AC73FD68-7C17-4CE2-B745-DC736D560FE3}" type="pres">
      <dgm:prSet presAssocID="{790A3FDD-135A-4885-83B9-4F85D2C919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2398D2E-95F7-4FFF-BC51-CD07F5FC73A6}" type="pres">
      <dgm:prSet presAssocID="{790A3FDD-135A-4885-83B9-4F85D2C919B1}" presName="spaceRect" presStyleCnt="0"/>
      <dgm:spPr/>
    </dgm:pt>
    <dgm:pt modelId="{C1C61F95-DB53-492E-B731-87BF5868EB94}" type="pres">
      <dgm:prSet presAssocID="{790A3FDD-135A-4885-83B9-4F85D2C919B1}" presName="parTx" presStyleLbl="revTx" presStyleIdx="1" presStyleCnt="4">
        <dgm:presLayoutVars>
          <dgm:chMax val="0"/>
          <dgm:chPref val="0"/>
        </dgm:presLayoutVars>
      </dgm:prSet>
      <dgm:spPr/>
    </dgm:pt>
    <dgm:pt modelId="{89FE9A7D-EE8F-44EB-92B1-F8DECF1DF5FD}" type="pres">
      <dgm:prSet presAssocID="{F63922D9-4516-4316-AECF-F324A6C33E42}" presName="sibTrans" presStyleCnt="0"/>
      <dgm:spPr/>
    </dgm:pt>
    <dgm:pt modelId="{0F3FC53E-464C-4EE0-9646-22A392D091D1}" type="pres">
      <dgm:prSet presAssocID="{C8016C6C-B1BD-4D8F-9756-544B3D0686CC}" presName="compNode" presStyleCnt="0"/>
      <dgm:spPr/>
    </dgm:pt>
    <dgm:pt modelId="{BCE2F9EA-3987-445C-8DC9-A6E12CD7DBB0}" type="pres">
      <dgm:prSet presAssocID="{C8016C6C-B1BD-4D8F-9756-544B3D0686CC}" presName="bgRect" presStyleLbl="bgShp" presStyleIdx="2" presStyleCnt="4"/>
      <dgm:spPr/>
    </dgm:pt>
    <dgm:pt modelId="{558832BE-1ABA-49B9-B2D2-3979269B4BCA}" type="pres">
      <dgm:prSet presAssocID="{C8016C6C-B1BD-4D8F-9756-544B3D0686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E6041AD3-74A9-40B3-BE91-301E0B752830}" type="pres">
      <dgm:prSet presAssocID="{C8016C6C-B1BD-4D8F-9756-544B3D0686CC}" presName="spaceRect" presStyleCnt="0"/>
      <dgm:spPr/>
    </dgm:pt>
    <dgm:pt modelId="{7CF49C89-F78A-4D0C-826C-93154B430F3C}" type="pres">
      <dgm:prSet presAssocID="{C8016C6C-B1BD-4D8F-9756-544B3D0686CC}" presName="parTx" presStyleLbl="revTx" presStyleIdx="2" presStyleCnt="4">
        <dgm:presLayoutVars>
          <dgm:chMax val="0"/>
          <dgm:chPref val="0"/>
        </dgm:presLayoutVars>
      </dgm:prSet>
      <dgm:spPr/>
    </dgm:pt>
    <dgm:pt modelId="{6BF9E9AF-CF40-40DD-B09C-CD17450AEF69}" type="pres">
      <dgm:prSet presAssocID="{A338D4E2-D7CB-43C9-BA37-C074CD74E573}" presName="sibTrans" presStyleCnt="0"/>
      <dgm:spPr/>
    </dgm:pt>
    <dgm:pt modelId="{6CD8DFE2-1064-42BA-A158-00E98C32F64F}" type="pres">
      <dgm:prSet presAssocID="{4CF741E1-5410-4FED-AC29-7F28BC08BC50}" presName="compNode" presStyleCnt="0"/>
      <dgm:spPr/>
    </dgm:pt>
    <dgm:pt modelId="{DBDA1D7D-B5A8-4360-8E0B-E0195539F3EC}" type="pres">
      <dgm:prSet presAssocID="{4CF741E1-5410-4FED-AC29-7F28BC08BC50}" presName="bgRect" presStyleLbl="bgShp" presStyleIdx="3" presStyleCnt="4"/>
      <dgm:spPr/>
    </dgm:pt>
    <dgm:pt modelId="{7E4E7713-64A2-4D44-A330-4B042EDEBC0C}" type="pres">
      <dgm:prSet presAssocID="{4CF741E1-5410-4FED-AC29-7F28BC08BC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icroscope"/>
        </a:ext>
      </dgm:extLst>
    </dgm:pt>
    <dgm:pt modelId="{0B66F4EA-885B-4E04-B97B-6F8A25B108F7}" type="pres">
      <dgm:prSet presAssocID="{4CF741E1-5410-4FED-AC29-7F28BC08BC50}" presName="spaceRect" presStyleCnt="0"/>
      <dgm:spPr/>
    </dgm:pt>
    <dgm:pt modelId="{94D4D5A8-DF51-43D8-98AF-40992DDB7735}" type="pres">
      <dgm:prSet presAssocID="{4CF741E1-5410-4FED-AC29-7F28BC08BC50}" presName="parTx" presStyleLbl="revTx" presStyleIdx="3" presStyleCnt="4">
        <dgm:presLayoutVars>
          <dgm:chMax val="0"/>
          <dgm:chPref val="0"/>
        </dgm:presLayoutVars>
      </dgm:prSet>
      <dgm:spPr/>
    </dgm:pt>
  </dgm:ptLst>
  <dgm:cxnLst>
    <dgm:cxn modelId="{AEC3BE01-54F4-43B1-9F71-B66DD57DC556}" type="presOf" srcId="{C8016C6C-B1BD-4D8F-9756-544B3D0686CC}" destId="{7CF49C89-F78A-4D0C-826C-93154B430F3C}" srcOrd="0" destOrd="0" presId="urn:microsoft.com/office/officeart/2018/2/layout/IconVerticalSolidList"/>
    <dgm:cxn modelId="{E61FBD0C-394A-4FBF-9DC2-207DC88B2446}" type="presOf" srcId="{48C38789-067C-4EDA-AD64-044DA4FC1A61}" destId="{69B8F486-0248-41B3-B9FC-E66A92F323B5}" srcOrd="0" destOrd="0" presId="urn:microsoft.com/office/officeart/2018/2/layout/IconVerticalSolidList"/>
    <dgm:cxn modelId="{E815BF35-BFCA-46BA-B038-E3B6968708FF}" type="presOf" srcId="{463D4106-2EF0-45A5-9B54-8D92167097FA}" destId="{E45309CA-771E-40A3-8886-C8B504971FA5}" srcOrd="0" destOrd="0" presId="urn:microsoft.com/office/officeart/2018/2/layout/IconVerticalSolidList"/>
    <dgm:cxn modelId="{DB4B3A5B-DBA2-4A94-980E-544F8E7F5879}" srcId="{48C38789-067C-4EDA-AD64-044DA4FC1A61}" destId="{790A3FDD-135A-4885-83B9-4F85D2C919B1}" srcOrd="1" destOrd="0" parTransId="{451F8432-E1C3-40E7-8B56-C2356690A654}" sibTransId="{F63922D9-4516-4316-AECF-F324A6C33E42}"/>
    <dgm:cxn modelId="{5F7B7B6C-1216-4CF1-9F7C-2D2FC3135F67}" type="presOf" srcId="{790A3FDD-135A-4885-83B9-4F85D2C919B1}" destId="{C1C61F95-DB53-492E-B731-87BF5868EB94}" srcOrd="0" destOrd="0" presId="urn:microsoft.com/office/officeart/2018/2/layout/IconVerticalSolidList"/>
    <dgm:cxn modelId="{F2ADC47D-460B-4365-AE21-5572C2CCDE31}" srcId="{48C38789-067C-4EDA-AD64-044DA4FC1A61}" destId="{C8016C6C-B1BD-4D8F-9756-544B3D0686CC}" srcOrd="2" destOrd="0" parTransId="{D5901BD4-0A1E-47BE-BA82-5964811012CA}" sibTransId="{A338D4E2-D7CB-43C9-BA37-C074CD74E573}"/>
    <dgm:cxn modelId="{6E2A3B93-E1F0-4C14-BC5B-97BDDC08304B}" srcId="{48C38789-067C-4EDA-AD64-044DA4FC1A61}" destId="{463D4106-2EF0-45A5-9B54-8D92167097FA}" srcOrd="0" destOrd="0" parTransId="{44BFB23B-BA57-46B5-A5A2-45E241AE3E5F}" sibTransId="{FFE79A77-3E02-4367-AB46-D6B1ECA62327}"/>
    <dgm:cxn modelId="{FFB4B39D-5A8B-469C-885A-9116DBEE3E53}" type="presOf" srcId="{4CF741E1-5410-4FED-AC29-7F28BC08BC50}" destId="{94D4D5A8-DF51-43D8-98AF-40992DDB7735}" srcOrd="0" destOrd="0" presId="urn:microsoft.com/office/officeart/2018/2/layout/IconVerticalSolidList"/>
    <dgm:cxn modelId="{370F58F3-92C8-4B54-B7F0-FBFE0CFEA1E1}" srcId="{48C38789-067C-4EDA-AD64-044DA4FC1A61}" destId="{4CF741E1-5410-4FED-AC29-7F28BC08BC50}" srcOrd="3" destOrd="0" parTransId="{56E28D02-8FFC-40C4-BD5A-E04138D577B2}" sibTransId="{D1FC5389-17A8-460F-B46F-C02DEE609394}"/>
    <dgm:cxn modelId="{7016122A-E2E9-409D-B32C-1D91982C7DFE}" type="presParOf" srcId="{69B8F486-0248-41B3-B9FC-E66A92F323B5}" destId="{2E3B8DA4-BB48-4798-99C1-3C94F441E5B7}" srcOrd="0" destOrd="0" presId="urn:microsoft.com/office/officeart/2018/2/layout/IconVerticalSolidList"/>
    <dgm:cxn modelId="{9D65C54B-C859-4504-B651-4EC2EE1B4DB0}" type="presParOf" srcId="{2E3B8DA4-BB48-4798-99C1-3C94F441E5B7}" destId="{0E4A7C9A-884E-4B97-8042-7C66958BDCED}" srcOrd="0" destOrd="0" presId="urn:microsoft.com/office/officeart/2018/2/layout/IconVerticalSolidList"/>
    <dgm:cxn modelId="{BBD5C13A-F4C8-4AA0-ACC6-963E398E22D2}" type="presParOf" srcId="{2E3B8DA4-BB48-4798-99C1-3C94F441E5B7}" destId="{EADB88E2-814D-4D90-8975-54D5512C4552}" srcOrd="1" destOrd="0" presId="urn:microsoft.com/office/officeart/2018/2/layout/IconVerticalSolidList"/>
    <dgm:cxn modelId="{19C53762-8709-47AC-A8DF-D771B3A0C87A}" type="presParOf" srcId="{2E3B8DA4-BB48-4798-99C1-3C94F441E5B7}" destId="{141B5212-CB5C-44F1-94D7-2E74481D3B4F}" srcOrd="2" destOrd="0" presId="urn:microsoft.com/office/officeart/2018/2/layout/IconVerticalSolidList"/>
    <dgm:cxn modelId="{895BD26C-1BA9-4C60-8CB8-D39288AFA4D6}" type="presParOf" srcId="{2E3B8DA4-BB48-4798-99C1-3C94F441E5B7}" destId="{E45309CA-771E-40A3-8886-C8B504971FA5}" srcOrd="3" destOrd="0" presId="urn:microsoft.com/office/officeart/2018/2/layout/IconVerticalSolidList"/>
    <dgm:cxn modelId="{FE8DBF2B-6AF1-4A44-AE5D-557965B7359C}" type="presParOf" srcId="{69B8F486-0248-41B3-B9FC-E66A92F323B5}" destId="{DBDFFDEF-2C1B-440D-9921-D4B2262B95B2}" srcOrd="1" destOrd="0" presId="urn:microsoft.com/office/officeart/2018/2/layout/IconVerticalSolidList"/>
    <dgm:cxn modelId="{362FC5CE-BA59-46AD-8FD5-5CE04754E32C}" type="presParOf" srcId="{69B8F486-0248-41B3-B9FC-E66A92F323B5}" destId="{1B36B6D8-4F6B-4C17-BDC3-AA05583ED5F4}" srcOrd="2" destOrd="0" presId="urn:microsoft.com/office/officeart/2018/2/layout/IconVerticalSolidList"/>
    <dgm:cxn modelId="{A06550B9-232B-4B06-BF6C-2816672F51CA}" type="presParOf" srcId="{1B36B6D8-4F6B-4C17-BDC3-AA05583ED5F4}" destId="{6B2E0FA1-E707-4AE2-BE35-E43C14544C79}" srcOrd="0" destOrd="0" presId="urn:microsoft.com/office/officeart/2018/2/layout/IconVerticalSolidList"/>
    <dgm:cxn modelId="{B5804D53-C134-4A2A-A3F9-91551F645C8F}" type="presParOf" srcId="{1B36B6D8-4F6B-4C17-BDC3-AA05583ED5F4}" destId="{AC73FD68-7C17-4CE2-B745-DC736D560FE3}" srcOrd="1" destOrd="0" presId="urn:microsoft.com/office/officeart/2018/2/layout/IconVerticalSolidList"/>
    <dgm:cxn modelId="{8A40FC3F-9B0A-4328-9723-848B41290BEA}" type="presParOf" srcId="{1B36B6D8-4F6B-4C17-BDC3-AA05583ED5F4}" destId="{32398D2E-95F7-4FFF-BC51-CD07F5FC73A6}" srcOrd="2" destOrd="0" presId="urn:microsoft.com/office/officeart/2018/2/layout/IconVerticalSolidList"/>
    <dgm:cxn modelId="{DDD1D120-689E-4FE7-B1BD-585D04A13A09}" type="presParOf" srcId="{1B36B6D8-4F6B-4C17-BDC3-AA05583ED5F4}" destId="{C1C61F95-DB53-492E-B731-87BF5868EB94}" srcOrd="3" destOrd="0" presId="urn:microsoft.com/office/officeart/2018/2/layout/IconVerticalSolidList"/>
    <dgm:cxn modelId="{05EAC784-F9EA-4A75-9E54-3FF923AFC9C8}" type="presParOf" srcId="{69B8F486-0248-41B3-B9FC-E66A92F323B5}" destId="{89FE9A7D-EE8F-44EB-92B1-F8DECF1DF5FD}" srcOrd="3" destOrd="0" presId="urn:microsoft.com/office/officeart/2018/2/layout/IconVerticalSolidList"/>
    <dgm:cxn modelId="{F0164A85-0472-4AA4-8F13-911057590F76}" type="presParOf" srcId="{69B8F486-0248-41B3-B9FC-E66A92F323B5}" destId="{0F3FC53E-464C-4EE0-9646-22A392D091D1}" srcOrd="4" destOrd="0" presId="urn:microsoft.com/office/officeart/2018/2/layout/IconVerticalSolidList"/>
    <dgm:cxn modelId="{C87BCDAB-F391-4922-B53F-CA13079F994A}" type="presParOf" srcId="{0F3FC53E-464C-4EE0-9646-22A392D091D1}" destId="{BCE2F9EA-3987-445C-8DC9-A6E12CD7DBB0}" srcOrd="0" destOrd="0" presId="urn:microsoft.com/office/officeart/2018/2/layout/IconVerticalSolidList"/>
    <dgm:cxn modelId="{709E2589-7F2C-49B8-B5C9-51A09DB50D31}" type="presParOf" srcId="{0F3FC53E-464C-4EE0-9646-22A392D091D1}" destId="{558832BE-1ABA-49B9-B2D2-3979269B4BCA}" srcOrd="1" destOrd="0" presId="urn:microsoft.com/office/officeart/2018/2/layout/IconVerticalSolidList"/>
    <dgm:cxn modelId="{90C9FA2C-CC98-4211-9DE3-10A2594110FB}" type="presParOf" srcId="{0F3FC53E-464C-4EE0-9646-22A392D091D1}" destId="{E6041AD3-74A9-40B3-BE91-301E0B752830}" srcOrd="2" destOrd="0" presId="urn:microsoft.com/office/officeart/2018/2/layout/IconVerticalSolidList"/>
    <dgm:cxn modelId="{A3016543-681D-476F-B96D-585A0EEA848D}" type="presParOf" srcId="{0F3FC53E-464C-4EE0-9646-22A392D091D1}" destId="{7CF49C89-F78A-4D0C-826C-93154B430F3C}" srcOrd="3" destOrd="0" presId="urn:microsoft.com/office/officeart/2018/2/layout/IconVerticalSolidList"/>
    <dgm:cxn modelId="{D2EEB7DF-1062-4A33-B0B8-DD5502E0C033}" type="presParOf" srcId="{69B8F486-0248-41B3-B9FC-E66A92F323B5}" destId="{6BF9E9AF-CF40-40DD-B09C-CD17450AEF69}" srcOrd="5" destOrd="0" presId="urn:microsoft.com/office/officeart/2018/2/layout/IconVerticalSolidList"/>
    <dgm:cxn modelId="{94B72298-37B7-4D79-8547-D77B7E895355}" type="presParOf" srcId="{69B8F486-0248-41B3-B9FC-E66A92F323B5}" destId="{6CD8DFE2-1064-42BA-A158-00E98C32F64F}" srcOrd="6" destOrd="0" presId="urn:microsoft.com/office/officeart/2018/2/layout/IconVerticalSolidList"/>
    <dgm:cxn modelId="{FBF73961-7E24-463C-BB21-714B9F8B8511}" type="presParOf" srcId="{6CD8DFE2-1064-42BA-A158-00E98C32F64F}" destId="{DBDA1D7D-B5A8-4360-8E0B-E0195539F3EC}" srcOrd="0" destOrd="0" presId="urn:microsoft.com/office/officeart/2018/2/layout/IconVerticalSolidList"/>
    <dgm:cxn modelId="{DCD0EFF2-288C-40B9-8BE2-2DF555DD275F}" type="presParOf" srcId="{6CD8DFE2-1064-42BA-A158-00E98C32F64F}" destId="{7E4E7713-64A2-4D44-A330-4B042EDEBC0C}" srcOrd="1" destOrd="0" presId="urn:microsoft.com/office/officeart/2018/2/layout/IconVerticalSolidList"/>
    <dgm:cxn modelId="{BE380AD1-927B-480C-A75A-B238C7FA1AF0}" type="presParOf" srcId="{6CD8DFE2-1064-42BA-A158-00E98C32F64F}" destId="{0B66F4EA-885B-4E04-B97B-6F8A25B108F7}" srcOrd="2" destOrd="0" presId="urn:microsoft.com/office/officeart/2018/2/layout/IconVerticalSolidList"/>
    <dgm:cxn modelId="{F5F2BD56-5FAB-4D47-9367-345855CCF2DD}" type="presParOf" srcId="{6CD8DFE2-1064-42BA-A158-00E98C32F64F}" destId="{94D4D5A8-DF51-43D8-98AF-40992DDB77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F0359-8C3F-4086-B856-7BA6E3B89F9C}">
      <dsp:nvSpPr>
        <dsp:cNvPr id="0" name=""/>
        <dsp:cNvSpPr/>
      </dsp:nvSpPr>
      <dsp:spPr>
        <a:xfrm>
          <a:off x="1937684" y="13496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803B0D-ECBB-4CCC-910A-77CA90195566}">
      <dsp:nvSpPr>
        <dsp:cNvPr id="0" name=""/>
        <dsp:cNvSpPr/>
      </dsp:nvSpPr>
      <dsp:spPr>
        <a:xfrm>
          <a:off x="749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i="0" kern="1200"/>
            <a:t>Quantitative</a:t>
          </a:r>
          <a:r>
            <a:rPr lang="en-US" sz="1300" b="0" i="0" kern="1200"/>
            <a:t> research is based on the measurement of quantity or amount. It is applicable to phenomena that can be expressed in terms of quantity. </a:t>
          </a:r>
          <a:endParaRPr lang="en-US" sz="1300" kern="1200"/>
        </a:p>
      </dsp:txBody>
      <dsp:txXfrm>
        <a:off x="749684" y="2549312"/>
        <a:ext cx="4320000" cy="720000"/>
      </dsp:txXfrm>
    </dsp:sp>
    <dsp:sp modelId="{6F96B352-B389-4D71-874A-DD0B45F1F818}">
      <dsp:nvSpPr>
        <dsp:cNvPr id="0" name=""/>
        <dsp:cNvSpPr/>
      </dsp:nvSpPr>
      <dsp:spPr>
        <a:xfrm>
          <a:off x="7013685" y="13496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1CCF47-6D5B-4488-801C-752C325267DD}">
      <dsp:nvSpPr>
        <dsp:cNvPr id="0" name=""/>
        <dsp:cNvSpPr/>
      </dsp:nvSpPr>
      <dsp:spPr>
        <a:xfrm>
          <a:off x="5825684" y="25493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1" i="0" kern="1200"/>
            <a:t>Qualitative</a:t>
          </a:r>
          <a:r>
            <a:rPr lang="en-US" sz="1300" b="0" i="0" kern="1200"/>
            <a:t> research, on the other hand, is concerned with qualitative phenomenon, i.e., phenomena relating to or involving quality or kind.</a:t>
          </a:r>
          <a:endParaRPr lang="en-US" sz="1300" kern="1200"/>
        </a:p>
      </dsp:txBody>
      <dsp:txXfrm>
        <a:off x="5825684" y="254931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914D-D819-4739-BB5E-9D419F122D36}">
      <dsp:nvSpPr>
        <dsp:cNvPr id="0" name=""/>
        <dsp:cNvSpPr/>
      </dsp:nvSpPr>
      <dsp:spPr>
        <a:xfrm>
          <a:off x="85120" y="162"/>
          <a:ext cx="4596484" cy="2918767"/>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35FF3-044D-4AEE-85CB-35F455F6A4B1}">
      <dsp:nvSpPr>
        <dsp:cNvPr id="0" name=""/>
        <dsp:cNvSpPr/>
      </dsp:nvSpPr>
      <dsp:spPr>
        <a:xfrm>
          <a:off x="595840"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Conceptual research </a:t>
          </a:r>
          <a:r>
            <a:rPr lang="en-US" sz="2100" b="0" i="0" kern="1200"/>
            <a:t>is related to some abstract idea(s) or theory. It is generally used by philosophers and thinkers to develop new concepts or to reinterpret existing ones. </a:t>
          </a:r>
          <a:endParaRPr lang="en-US" sz="2100" kern="1200"/>
        </a:p>
      </dsp:txBody>
      <dsp:txXfrm>
        <a:off x="681328" y="570834"/>
        <a:ext cx="4425508" cy="2747791"/>
      </dsp:txXfrm>
    </dsp:sp>
    <dsp:sp modelId="{9CF13A18-9C89-4DE3-A3BD-831033306DDF}">
      <dsp:nvSpPr>
        <dsp:cNvPr id="0" name=""/>
        <dsp:cNvSpPr/>
      </dsp:nvSpPr>
      <dsp:spPr>
        <a:xfrm>
          <a:off x="5703045" y="162"/>
          <a:ext cx="4596484" cy="2918767"/>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E7B7C4-563F-4D70-B44C-87E484C447DE}">
      <dsp:nvSpPr>
        <dsp:cNvPr id="0" name=""/>
        <dsp:cNvSpPr/>
      </dsp:nvSpPr>
      <dsp:spPr>
        <a:xfrm>
          <a:off x="6213765"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i="0" kern="1200"/>
            <a:t>Empirical research </a:t>
          </a:r>
          <a:r>
            <a:rPr lang="en-US" sz="2100" b="0" i="0" kern="1200"/>
            <a:t>relies on experience or observation alone, often without due regard for system and theory. It is data-based research, coming up with conclusions that are capable of being verified by observation or experiment.</a:t>
          </a:r>
          <a:endParaRPr lang="en-US" sz="2100" kern="1200"/>
        </a:p>
      </dsp:txBody>
      <dsp:txXfrm>
        <a:off x="6299253" y="570834"/>
        <a:ext cx="4425508" cy="27477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4A7C9A-884E-4B97-8042-7C66958BDCED}">
      <dsp:nvSpPr>
        <dsp:cNvPr id="0" name=""/>
        <dsp:cNvSpPr/>
      </dsp:nvSpPr>
      <dsp:spPr>
        <a:xfrm>
          <a:off x="0" y="4128"/>
          <a:ext cx="6496050" cy="73202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B88E2-814D-4D90-8975-54D5512C4552}">
      <dsp:nvSpPr>
        <dsp:cNvPr id="0" name=""/>
        <dsp:cNvSpPr/>
      </dsp:nvSpPr>
      <dsp:spPr>
        <a:xfrm>
          <a:off x="221438" y="168834"/>
          <a:ext cx="403009" cy="402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309CA-771E-40A3-8886-C8B504971FA5}">
      <dsp:nvSpPr>
        <dsp:cNvPr id="0" name=""/>
        <dsp:cNvSpPr/>
      </dsp:nvSpPr>
      <dsp:spPr>
        <a:xfrm>
          <a:off x="845887" y="4128"/>
          <a:ext cx="5523789" cy="960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83" tIns="101683" rIns="101683" bIns="101683" numCol="1" spcCol="1270" anchor="ctr" anchorCtr="0">
          <a:noAutofit/>
        </a:bodyPr>
        <a:lstStyle/>
        <a:p>
          <a:pPr marL="0" lvl="0" indent="0" algn="l" defTabSz="622300">
            <a:lnSpc>
              <a:spcPct val="90000"/>
            </a:lnSpc>
            <a:spcBef>
              <a:spcPct val="0"/>
            </a:spcBef>
            <a:spcAft>
              <a:spcPct val="35000"/>
            </a:spcAft>
            <a:buNone/>
          </a:pPr>
          <a:r>
            <a:rPr lang="en-US" sz="1400" b="1" i="0" kern="1200"/>
            <a:t>Longitudinal research:</a:t>
          </a:r>
          <a:endParaRPr lang="en-US" sz="1400" kern="1200"/>
        </a:p>
      </dsp:txBody>
      <dsp:txXfrm>
        <a:off x="845887" y="4128"/>
        <a:ext cx="5523789" cy="960788"/>
      </dsp:txXfrm>
    </dsp:sp>
    <dsp:sp modelId="{6B2E0FA1-E707-4AE2-BE35-E43C14544C79}">
      <dsp:nvSpPr>
        <dsp:cNvPr id="0" name=""/>
        <dsp:cNvSpPr/>
      </dsp:nvSpPr>
      <dsp:spPr>
        <a:xfrm>
          <a:off x="0" y="1205113"/>
          <a:ext cx="6496050" cy="73202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3FD68-7C17-4CE2-B745-DC736D560FE3}">
      <dsp:nvSpPr>
        <dsp:cNvPr id="0" name=""/>
        <dsp:cNvSpPr/>
      </dsp:nvSpPr>
      <dsp:spPr>
        <a:xfrm>
          <a:off x="221438" y="1369819"/>
          <a:ext cx="403009" cy="402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C61F95-DB53-492E-B731-87BF5868EB94}">
      <dsp:nvSpPr>
        <dsp:cNvPr id="0" name=""/>
        <dsp:cNvSpPr/>
      </dsp:nvSpPr>
      <dsp:spPr>
        <a:xfrm>
          <a:off x="845887" y="1205113"/>
          <a:ext cx="5523789" cy="960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83" tIns="101683" rIns="101683" bIns="101683" numCol="1" spcCol="1270" anchor="ctr" anchorCtr="0">
          <a:noAutofit/>
        </a:bodyPr>
        <a:lstStyle/>
        <a:p>
          <a:pPr marL="0" lvl="0" indent="0" algn="l" defTabSz="622300">
            <a:lnSpc>
              <a:spcPct val="90000"/>
            </a:lnSpc>
            <a:spcBef>
              <a:spcPct val="0"/>
            </a:spcBef>
            <a:spcAft>
              <a:spcPct val="35000"/>
            </a:spcAft>
            <a:buNone/>
          </a:pPr>
          <a:r>
            <a:rPr lang="en-US" sz="1400" b="0" i="0" kern="1200"/>
            <a:t>If the research is based on either the purpose of research, or the time required to accomplish research, or on the environment in which research is done then such kind of research is called one-time research or longitudinal research.</a:t>
          </a:r>
          <a:endParaRPr lang="en-US" sz="1400" kern="1200"/>
        </a:p>
      </dsp:txBody>
      <dsp:txXfrm>
        <a:off x="845887" y="1205113"/>
        <a:ext cx="5523789" cy="960788"/>
      </dsp:txXfrm>
    </dsp:sp>
    <dsp:sp modelId="{BCE2F9EA-3987-445C-8DC9-A6E12CD7DBB0}">
      <dsp:nvSpPr>
        <dsp:cNvPr id="0" name=""/>
        <dsp:cNvSpPr/>
      </dsp:nvSpPr>
      <dsp:spPr>
        <a:xfrm>
          <a:off x="0" y="2406098"/>
          <a:ext cx="6496050" cy="73202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832BE-1ABA-49B9-B2D2-3979269B4BCA}">
      <dsp:nvSpPr>
        <dsp:cNvPr id="0" name=""/>
        <dsp:cNvSpPr/>
      </dsp:nvSpPr>
      <dsp:spPr>
        <a:xfrm>
          <a:off x="221438" y="2570805"/>
          <a:ext cx="403009" cy="402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F49C89-F78A-4D0C-826C-93154B430F3C}">
      <dsp:nvSpPr>
        <dsp:cNvPr id="0" name=""/>
        <dsp:cNvSpPr/>
      </dsp:nvSpPr>
      <dsp:spPr>
        <a:xfrm>
          <a:off x="845887" y="2406098"/>
          <a:ext cx="5523789" cy="960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83" tIns="101683" rIns="101683" bIns="101683" numCol="1" spcCol="1270" anchor="ctr" anchorCtr="0">
          <a:noAutofit/>
        </a:bodyPr>
        <a:lstStyle/>
        <a:p>
          <a:pPr marL="0" lvl="0" indent="0" algn="l" defTabSz="622300">
            <a:lnSpc>
              <a:spcPct val="90000"/>
            </a:lnSpc>
            <a:spcBef>
              <a:spcPct val="0"/>
            </a:spcBef>
            <a:spcAft>
              <a:spcPct val="35000"/>
            </a:spcAft>
            <a:buNone/>
          </a:pPr>
          <a:r>
            <a:rPr lang="en-US" sz="1400" b="1" i="0" kern="1200"/>
            <a:t>Laboratory research: </a:t>
          </a:r>
          <a:r>
            <a:rPr lang="en-US" sz="1400" b="0" i="0" kern="1200"/>
            <a:t>if research is carried on over several time periods then such research is named as laboratory research or simulation research.</a:t>
          </a:r>
          <a:endParaRPr lang="en-US" sz="1400" kern="1200"/>
        </a:p>
      </dsp:txBody>
      <dsp:txXfrm>
        <a:off x="845887" y="2406098"/>
        <a:ext cx="5523789" cy="960788"/>
      </dsp:txXfrm>
    </dsp:sp>
    <dsp:sp modelId="{DBDA1D7D-B5A8-4360-8E0B-E0195539F3EC}">
      <dsp:nvSpPr>
        <dsp:cNvPr id="0" name=""/>
        <dsp:cNvSpPr/>
      </dsp:nvSpPr>
      <dsp:spPr>
        <a:xfrm>
          <a:off x="0" y="3607083"/>
          <a:ext cx="6496050" cy="73202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E7713-64A2-4D44-A330-4B042EDEBC0C}">
      <dsp:nvSpPr>
        <dsp:cNvPr id="0" name=""/>
        <dsp:cNvSpPr/>
      </dsp:nvSpPr>
      <dsp:spPr>
        <a:xfrm>
          <a:off x="221438" y="3771790"/>
          <a:ext cx="403009" cy="402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D4D5A8-DF51-43D8-98AF-40992DDB7735}">
      <dsp:nvSpPr>
        <dsp:cNvPr id="0" name=""/>
        <dsp:cNvSpPr/>
      </dsp:nvSpPr>
      <dsp:spPr>
        <a:xfrm>
          <a:off x="845887" y="3607083"/>
          <a:ext cx="5523789" cy="960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83" tIns="101683" rIns="101683" bIns="101683" numCol="1" spcCol="1270" anchor="ctr" anchorCtr="0">
          <a:noAutofit/>
        </a:bodyPr>
        <a:lstStyle/>
        <a:p>
          <a:pPr marL="0" lvl="0" indent="0" algn="l" defTabSz="622300">
            <a:lnSpc>
              <a:spcPct val="90000"/>
            </a:lnSpc>
            <a:spcBef>
              <a:spcPct val="0"/>
            </a:spcBef>
            <a:spcAft>
              <a:spcPct val="35000"/>
            </a:spcAft>
            <a:buNone/>
          </a:pPr>
          <a:r>
            <a:rPr lang="en-US" sz="1400" b="1" i="0" kern="1200"/>
            <a:t>Clinical or diagnostic research</a:t>
          </a:r>
          <a:r>
            <a:rPr lang="en-IN" sz="1400" b="0" i="0" kern="1200"/>
            <a:t>: if research </a:t>
          </a:r>
          <a:r>
            <a:rPr lang="en-US" sz="1400" b="0" i="0" kern="1200"/>
            <a:t>follow case-study methods or in-depth approaches to reach the basic causal relations then its called clenical or diagnostic research.</a:t>
          </a:r>
          <a:endParaRPr lang="en-US" sz="1400" kern="1200"/>
        </a:p>
      </dsp:txBody>
      <dsp:txXfrm>
        <a:off x="845887" y="3607083"/>
        <a:ext cx="5523789" cy="96078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67753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EB5735-D68F-44F3-9C29-73C88E35F5B3}" type="datetimeFigureOut">
              <a:rPr lang="en-IN" smtClean="0"/>
              <a:t>06-09-2023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3890190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4004673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391133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105217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2116216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852150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1990668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405844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459708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285086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EB5735-D68F-44F3-9C29-73C88E35F5B3}" type="datetimeFigureOut">
              <a:rPr lang="en-IN" smtClean="0"/>
              <a:t>06-09-2023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86012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EB5735-D68F-44F3-9C29-73C88E35F5B3}" type="datetimeFigureOut">
              <a:rPr lang="en-IN" smtClean="0"/>
              <a:t>06-09-2023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129849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3056147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421143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8EB5735-D68F-44F3-9C29-73C88E35F5B3}" type="datetimeFigureOut">
              <a:rPr lang="en-IN" smtClean="0"/>
              <a:t>06-09-2023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217742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EB5735-D68F-44F3-9C29-73C88E35F5B3}" type="datetimeFigureOut">
              <a:rPr lang="en-IN" smtClean="0"/>
              <a:t>06-09-2023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F32501-32F6-4BED-9A94-18E9DA0744DF}" type="slidenum">
              <a:rPr lang="en-IN" smtClean="0"/>
              <a:t>‹#›</a:t>
            </a:fld>
            <a:endParaRPr lang="en-IN"/>
          </a:p>
        </p:txBody>
      </p:sp>
    </p:spTree>
    <p:extLst>
      <p:ext uri="{BB962C8B-B14F-4D97-AF65-F5344CB8AC3E}">
        <p14:creationId xmlns:p14="http://schemas.microsoft.com/office/powerpoint/2010/main" val="266293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8EB5735-D68F-44F3-9C29-73C88E35F5B3}" type="datetimeFigureOut">
              <a:rPr lang="en-IN" smtClean="0"/>
              <a:t>06-09-2023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AF32501-32F6-4BED-9A94-18E9DA0744DF}" type="slidenum">
              <a:rPr lang="en-IN" smtClean="0"/>
              <a:t>‹#›</a:t>
            </a:fld>
            <a:endParaRPr lang="en-IN"/>
          </a:p>
        </p:txBody>
      </p:sp>
    </p:spTree>
    <p:extLst>
      <p:ext uri="{BB962C8B-B14F-4D97-AF65-F5344CB8AC3E}">
        <p14:creationId xmlns:p14="http://schemas.microsoft.com/office/powerpoint/2010/main" val="2514748441"/>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image1.slideserve.com/2334223/components-of-research-problem-l.jp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hyperlink" Target="https://image1.slideserve.com/2334223/selecting-research-problem-l.jp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mage1.slideserve.com/2334223/technique-involved-in-defining-a-problem-l.jp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773A41-46CE-C80E-4600-7D0CFC93B3B1}"/>
              </a:ext>
            </a:extLst>
          </p:cNvPr>
          <p:cNvPicPr>
            <a:picLocks noChangeAspect="1"/>
          </p:cNvPicPr>
          <p:nvPr/>
        </p:nvPicPr>
        <p:blipFill rotWithShape="1">
          <a:blip r:embed="rId3">
            <a:duotone>
              <a:prstClr val="black"/>
              <a:schemeClr val="accent5">
                <a:tint val="45000"/>
                <a:satMod val="400000"/>
              </a:schemeClr>
            </a:duotone>
            <a:alphaModFix amt="2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2A79EE47-6211-53DD-F3D3-283B311474CB}"/>
              </a:ext>
            </a:extLst>
          </p:cNvPr>
          <p:cNvSpPr>
            <a:spLocks noGrp="1"/>
          </p:cNvSpPr>
          <p:nvPr>
            <p:ph type="ctrTitle"/>
          </p:nvPr>
        </p:nvSpPr>
        <p:spPr/>
        <p:txBody>
          <a:bodyPr>
            <a:normAutofit/>
          </a:bodyPr>
          <a:lstStyle/>
          <a:p>
            <a:r>
              <a:rPr lang="en-US" b="1">
                <a:latin typeface="Arial" panose="020B0604020202020204" pitchFamily="34" charset="0"/>
                <a:cs typeface="Arial" panose="020B0604020202020204" pitchFamily="34" charset="0"/>
              </a:rPr>
              <a:t>Research Methodology </a:t>
            </a:r>
            <a:endParaRPr lang="en-IN"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700B-B3EE-1DDA-36EA-B0233EAF609A}"/>
              </a:ext>
            </a:extLst>
          </p:cNvPr>
          <p:cNvSpPr>
            <a:spLocks noGrp="1"/>
          </p:cNvSpPr>
          <p:nvPr>
            <p:ph type="title"/>
          </p:nvPr>
        </p:nvSpPr>
        <p:spPr>
          <a:xfrm>
            <a:off x="648930" y="629267"/>
            <a:ext cx="9252154" cy="1016654"/>
          </a:xfrm>
        </p:spPr>
        <p:txBody>
          <a:bodyPr>
            <a:normAutofit/>
          </a:bodyPr>
          <a:lstStyle/>
          <a:p>
            <a:r>
              <a:rPr lang="en-US" b="1">
                <a:solidFill>
                  <a:srgbClr val="EBEBEB"/>
                </a:solidFill>
                <a:latin typeface="Arial" panose="020B0604020202020204" pitchFamily="34" charset="0"/>
                <a:cs typeface="Arial" panose="020B0604020202020204" pitchFamily="34" charset="0"/>
              </a:rPr>
              <a:t>Quantitative vs. Qualitative:</a:t>
            </a:r>
            <a:endParaRPr lang="en-IN" b="1">
              <a:solidFill>
                <a:srgbClr val="EBEBEB"/>
              </a:solidFill>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D18CDD1A-2670-999B-60D3-F8A84E65C851}"/>
              </a:ext>
            </a:extLst>
          </p:cNvPr>
          <p:cNvGraphicFramePr>
            <a:graphicFrameLocks noGrp="1"/>
          </p:cNvGraphicFramePr>
          <p:nvPr>
            <p:ph idx="1"/>
            <p:extLst>
              <p:ext uri="{D42A27DB-BD31-4B8C-83A1-F6EECF244321}">
                <p14:modId xmlns:p14="http://schemas.microsoft.com/office/powerpoint/2010/main" val="258914997"/>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333194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0E4E-A9E5-6A86-36AF-681950C9988D}"/>
              </a:ext>
            </a:extLst>
          </p:cNvPr>
          <p:cNvSpPr>
            <a:spLocks noGrp="1"/>
          </p:cNvSpPr>
          <p:nvPr>
            <p:ph type="title"/>
          </p:nvPr>
        </p:nvSpPr>
        <p:spPr>
          <a:xfrm>
            <a:off x="648930" y="629267"/>
            <a:ext cx="9252154" cy="1016654"/>
          </a:xfrm>
        </p:spPr>
        <p:txBody>
          <a:bodyPr>
            <a:normAutofit/>
          </a:bodyPr>
          <a:lstStyle/>
          <a:p>
            <a:r>
              <a:rPr lang="en-US" b="1">
                <a:solidFill>
                  <a:srgbClr val="EBEBEB"/>
                </a:solidFill>
                <a:latin typeface="Arial" panose="020B0604020202020204" pitchFamily="34" charset="0"/>
                <a:cs typeface="Arial" panose="020B0604020202020204" pitchFamily="34" charset="0"/>
              </a:rPr>
              <a:t>Conceptual vs. Empirical:</a:t>
            </a:r>
            <a:endParaRPr lang="en-IN" b="1">
              <a:solidFill>
                <a:srgbClr val="EBEBEB"/>
              </a:solidFill>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3AFB0EB8-310E-B000-55C7-2E925F04BEBA}"/>
              </a:ext>
            </a:extLst>
          </p:cNvPr>
          <p:cNvGraphicFramePr>
            <a:graphicFrameLocks noGrp="1"/>
          </p:cNvGraphicFramePr>
          <p:nvPr>
            <p:ph idx="1"/>
            <p:extLst>
              <p:ext uri="{D42A27DB-BD31-4B8C-83A1-F6EECF244321}">
                <p14:modId xmlns:p14="http://schemas.microsoft.com/office/powerpoint/2010/main" val="341197927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125698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0747-9F04-B97D-11A3-FC97FAFEFE62}"/>
              </a:ext>
            </a:extLst>
          </p:cNvPr>
          <p:cNvSpPr>
            <a:spLocks noGrp="1"/>
          </p:cNvSpPr>
          <p:nvPr>
            <p:ph type="title"/>
          </p:nvPr>
        </p:nvSpPr>
        <p:spPr>
          <a:xfrm>
            <a:off x="643855" y="1447800"/>
            <a:ext cx="3108626" cy="4572000"/>
          </a:xfrm>
        </p:spPr>
        <p:txBody>
          <a:bodyPr anchor="ctr">
            <a:normAutofit/>
          </a:bodyPr>
          <a:lstStyle/>
          <a:p>
            <a:r>
              <a:rPr lang="en-US" sz="3200" b="1">
                <a:solidFill>
                  <a:srgbClr val="F2F2F2"/>
                </a:solidFill>
              </a:rPr>
              <a:t>Other types of research</a:t>
            </a:r>
            <a:endParaRPr lang="en-IN" sz="3200" b="1">
              <a:solidFill>
                <a:srgbClr val="F2F2F2"/>
              </a:solidFill>
            </a:endParaRPr>
          </a:p>
        </p:txBody>
      </p:sp>
      <p:graphicFrame>
        <p:nvGraphicFramePr>
          <p:cNvPr id="23" name="Content Placeholder 2">
            <a:extLst>
              <a:ext uri="{FF2B5EF4-FFF2-40B4-BE49-F238E27FC236}">
                <a16:creationId xmlns:a16="http://schemas.microsoft.com/office/drawing/2014/main" id="{D77B15D5-6195-8057-1175-285885D8E145}"/>
              </a:ext>
            </a:extLst>
          </p:cNvPr>
          <p:cNvGraphicFramePr>
            <a:graphicFrameLocks noGrp="1"/>
          </p:cNvGraphicFramePr>
          <p:nvPr>
            <p:ph idx="1"/>
            <p:extLst>
              <p:ext uri="{D42A27DB-BD31-4B8C-83A1-F6EECF244321}">
                <p14:modId xmlns:p14="http://schemas.microsoft.com/office/powerpoint/2010/main" val="285348044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963024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88FC-A4A1-830B-C418-080D8DE29477}"/>
              </a:ext>
            </a:extLst>
          </p:cNvPr>
          <p:cNvSpPr>
            <a:spLocks noGrp="1"/>
          </p:cNvSpPr>
          <p:nvPr>
            <p:ph type="title"/>
          </p:nvPr>
        </p:nvSpPr>
        <p:spPr>
          <a:xfrm>
            <a:off x="648930" y="629266"/>
            <a:ext cx="6188190" cy="1622321"/>
          </a:xfrm>
        </p:spPr>
        <p:txBody>
          <a:bodyPr>
            <a:normAutofit/>
          </a:bodyPr>
          <a:lstStyle/>
          <a:p>
            <a:r>
              <a:rPr lang="en-IN" b="1">
                <a:solidFill>
                  <a:srgbClr val="EBEBEB"/>
                </a:solidFill>
              </a:rPr>
              <a:t>Research Approaches</a:t>
            </a:r>
          </a:p>
        </p:txBody>
      </p:sp>
      <p:sp>
        <p:nvSpPr>
          <p:cNvPr id="3" name="Content Placeholder 2">
            <a:extLst>
              <a:ext uri="{FF2B5EF4-FFF2-40B4-BE49-F238E27FC236}">
                <a16:creationId xmlns:a16="http://schemas.microsoft.com/office/drawing/2014/main" id="{2AD5F595-D323-6086-D59D-1426F02AA34F}"/>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300">
                <a:solidFill>
                  <a:srgbClr val="FFFFFF"/>
                </a:solidFill>
              </a:rPr>
              <a:t>Mainly there are two basic approaches to research, the quantitative approach and the qualitative approach. </a:t>
            </a:r>
          </a:p>
          <a:p>
            <a:pPr marL="0" indent="0">
              <a:lnSpc>
                <a:spcPct val="90000"/>
              </a:lnSpc>
              <a:buNone/>
            </a:pPr>
            <a:r>
              <a:rPr lang="en-US" sz="1300" b="1">
                <a:solidFill>
                  <a:srgbClr val="FFFFFF"/>
                </a:solidFill>
              </a:rPr>
              <a:t>Qualitative approach: </a:t>
            </a:r>
          </a:p>
          <a:p>
            <a:pPr>
              <a:lnSpc>
                <a:spcPct val="90000"/>
              </a:lnSpc>
            </a:pPr>
            <a:r>
              <a:rPr lang="en-US" sz="1300">
                <a:solidFill>
                  <a:srgbClr val="FFFFFF"/>
                </a:solidFill>
              </a:rPr>
              <a:t>This involves the generation of data in quantitative form which can be subjected to rigorous quantitative analysis in a formal and rigid fashion.</a:t>
            </a:r>
          </a:p>
          <a:p>
            <a:pPr>
              <a:lnSpc>
                <a:spcPct val="90000"/>
              </a:lnSpc>
            </a:pPr>
            <a:r>
              <a:rPr lang="en-US" sz="1300">
                <a:solidFill>
                  <a:srgbClr val="FFFFFF"/>
                </a:solidFill>
              </a:rPr>
              <a:t>This approach can be further sub-classified into inferential, experimental and simulation approaches to research. </a:t>
            </a:r>
          </a:p>
          <a:p>
            <a:pPr>
              <a:lnSpc>
                <a:spcPct val="90000"/>
              </a:lnSpc>
            </a:pPr>
            <a:r>
              <a:rPr lang="en-US" sz="1300">
                <a:solidFill>
                  <a:srgbClr val="FFFFFF"/>
                </a:solidFill>
              </a:rPr>
              <a:t>The purpose of the inferential approach is to form a database to conclude characteristics or relationships of the population. This usually means survey research where a sample of the population is studied to determine its characteristics, and it is then inferred that the population has the same characteristics. </a:t>
            </a:r>
          </a:p>
          <a:p>
            <a:pPr>
              <a:lnSpc>
                <a:spcPct val="90000"/>
              </a:lnSpc>
            </a:pPr>
            <a:r>
              <a:rPr lang="en-US" sz="1300">
                <a:solidFill>
                  <a:srgbClr val="FFFFFF"/>
                </a:solidFill>
              </a:rPr>
              <a:t>Experimental approach is characterized by much greater control over the research environment and in this case some variables are manipulated to observe their effect on other variables.</a:t>
            </a:r>
            <a:endParaRPr lang="en-IN" sz="1300">
              <a:solidFill>
                <a:srgbClr val="FFFFFF"/>
              </a:solidFill>
            </a:endParaRPr>
          </a:p>
        </p:txBody>
      </p:sp>
      <p:pic>
        <p:nvPicPr>
          <p:cNvPr id="5" name="Picture 4" descr="Suits hanged in a clothes pile line">
            <a:extLst>
              <a:ext uri="{FF2B5EF4-FFF2-40B4-BE49-F238E27FC236}">
                <a16:creationId xmlns:a16="http://schemas.microsoft.com/office/drawing/2014/main" id="{889075B2-67EC-6068-BB54-439D746E6A9F}"/>
              </a:ext>
            </a:extLst>
          </p:cNvPr>
          <p:cNvPicPr>
            <a:picLocks noChangeAspect="1"/>
          </p:cNvPicPr>
          <p:nvPr/>
        </p:nvPicPr>
        <p:blipFill rotWithShape="1">
          <a:blip r:embed="rId3"/>
          <a:srcRect l="16962" r="34730"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17580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bstract blurred public library with bookshelves">
            <a:extLst>
              <a:ext uri="{FF2B5EF4-FFF2-40B4-BE49-F238E27FC236}">
                <a16:creationId xmlns:a16="http://schemas.microsoft.com/office/drawing/2014/main" id="{8298D6FC-1F21-8CBE-3ED3-0B6DB93D7117}"/>
              </a:ext>
            </a:extLst>
          </p:cNvPr>
          <p:cNvPicPr>
            <a:picLocks noChangeAspect="1"/>
          </p:cNvPicPr>
          <p:nvPr/>
        </p:nvPicPr>
        <p:blipFill rotWithShape="1">
          <a:blip r:embed="rId3"/>
          <a:srcRect l="14628" r="36967"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3" name="Content Placeholder 2">
            <a:extLst>
              <a:ext uri="{FF2B5EF4-FFF2-40B4-BE49-F238E27FC236}">
                <a16:creationId xmlns:a16="http://schemas.microsoft.com/office/drawing/2014/main" id="{FDE2DCEE-8F03-663A-E4B3-B2BDBD89F10C}"/>
              </a:ext>
            </a:extLst>
          </p:cNvPr>
          <p:cNvSpPr>
            <a:spLocks noGrp="1"/>
          </p:cNvSpPr>
          <p:nvPr>
            <p:ph idx="1"/>
          </p:nvPr>
        </p:nvSpPr>
        <p:spPr>
          <a:xfrm>
            <a:off x="5410950" y="2052918"/>
            <a:ext cx="4638903" cy="4195481"/>
          </a:xfrm>
        </p:spPr>
        <p:txBody>
          <a:bodyPr>
            <a:normAutofit/>
          </a:bodyPr>
          <a:lstStyle/>
          <a:p>
            <a:pPr marL="0" indent="0">
              <a:lnSpc>
                <a:spcPct val="90000"/>
              </a:lnSpc>
              <a:buNone/>
            </a:pPr>
            <a:r>
              <a:rPr lang="en-US" sz="1400"/>
              <a:t>The simulation approach involves the construction of an artificial environment within which relevant information and data can be generated. This permits observation of the dynamic behavior of a system (or its sub-system) under controlled conditions.</a:t>
            </a:r>
          </a:p>
          <a:p>
            <a:pPr marL="0" indent="0">
              <a:lnSpc>
                <a:spcPct val="90000"/>
              </a:lnSpc>
              <a:buNone/>
            </a:pPr>
            <a:r>
              <a:rPr lang="en-US" sz="1400" b="1"/>
              <a:t>Qualitative approach:</a:t>
            </a:r>
          </a:p>
          <a:p>
            <a:pPr marL="0" indent="0">
              <a:lnSpc>
                <a:spcPct val="90000"/>
              </a:lnSpc>
              <a:buNone/>
            </a:pPr>
            <a:r>
              <a:rPr lang="en-US" sz="1400"/>
              <a:t>This research approach is concerned with the subjective assessment of attitudes, opinions and behavior. Research in such a situation is a function of researcher’s insights and impressions. Such an approach to research generates results either in non-quantitative form or in the form which are not subjected to rigorous quantitative analysis. Generally, the techniques of focus group interviews, projective techniques and depth interviews are used.</a:t>
            </a:r>
            <a:endParaRPr lang="en-IN" sz="1400"/>
          </a:p>
        </p:txBody>
      </p:sp>
    </p:spTree>
    <p:extLst>
      <p:ext uri="{BB962C8B-B14F-4D97-AF65-F5344CB8AC3E}">
        <p14:creationId xmlns:p14="http://schemas.microsoft.com/office/powerpoint/2010/main" val="47476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74565-C3D1-B810-ACB6-B879B4746FF7}"/>
              </a:ext>
            </a:extLst>
          </p:cNvPr>
          <p:cNvSpPr>
            <a:spLocks noGrp="1"/>
          </p:cNvSpPr>
          <p:nvPr>
            <p:ph type="title"/>
          </p:nvPr>
        </p:nvSpPr>
        <p:spPr>
          <a:xfrm>
            <a:off x="648930" y="629266"/>
            <a:ext cx="6188190" cy="1622321"/>
          </a:xfrm>
        </p:spPr>
        <p:txBody>
          <a:bodyPr>
            <a:normAutofit/>
          </a:bodyPr>
          <a:lstStyle/>
          <a:p>
            <a:r>
              <a:rPr lang="en-US" b="1">
                <a:solidFill>
                  <a:srgbClr val="EBEBEB"/>
                </a:solidFill>
              </a:rPr>
              <a:t>Significance of Research</a:t>
            </a:r>
            <a:endParaRPr lang="en-IN" b="1">
              <a:solidFill>
                <a:srgbClr val="EBEBEB"/>
              </a:solidFill>
            </a:endParaRPr>
          </a:p>
        </p:txBody>
      </p:sp>
      <p:sp>
        <p:nvSpPr>
          <p:cNvPr id="3" name="Content Placeholder 2">
            <a:extLst>
              <a:ext uri="{FF2B5EF4-FFF2-40B4-BE49-F238E27FC236}">
                <a16:creationId xmlns:a16="http://schemas.microsoft.com/office/drawing/2014/main" id="{99124172-1735-B104-0439-E251605EFBE9}"/>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700">
                <a:solidFill>
                  <a:srgbClr val="FFFFFF"/>
                </a:solidFill>
              </a:rPr>
              <a:t>“All progress is born of inquiry. Doubt is often better than overconfidence, for it leads to inquiry, and inquiry leads to invention”- Hudson Maxim.</a:t>
            </a:r>
          </a:p>
          <a:p>
            <a:pPr>
              <a:lnSpc>
                <a:spcPct val="90000"/>
              </a:lnSpc>
            </a:pPr>
            <a:r>
              <a:rPr lang="en-US" sz="1700">
                <a:solidFill>
                  <a:srgbClr val="FFFFFF"/>
                </a:solidFill>
              </a:rPr>
              <a:t>For educationists, in studying various educational problems and in seeking solutions to the various educational problems.</a:t>
            </a:r>
          </a:p>
          <a:p>
            <a:pPr>
              <a:lnSpc>
                <a:spcPct val="90000"/>
              </a:lnSpc>
            </a:pPr>
            <a:r>
              <a:rPr lang="en-US" sz="1700">
                <a:solidFill>
                  <a:srgbClr val="FFFFFF"/>
                </a:solidFill>
              </a:rPr>
              <a:t>Fop social scientist, in studying social relationships and I seeking answers to the various social problems.</a:t>
            </a:r>
          </a:p>
          <a:p>
            <a:pPr>
              <a:lnSpc>
                <a:spcPct val="90000"/>
              </a:lnSpc>
            </a:pPr>
            <a:r>
              <a:rPr lang="en-US" sz="1700">
                <a:solidFill>
                  <a:srgbClr val="FFFFFF"/>
                </a:solidFill>
              </a:rPr>
              <a:t>Provides the basis nearly for all government policies and our economic system.</a:t>
            </a:r>
          </a:p>
          <a:p>
            <a:pPr>
              <a:lnSpc>
                <a:spcPct val="90000"/>
              </a:lnSpc>
            </a:pPr>
            <a:r>
              <a:rPr lang="en-US" sz="1700">
                <a:solidFill>
                  <a:srgbClr val="FFFFFF"/>
                </a:solidFill>
              </a:rPr>
              <a:t>For solving various operational and planning problems of business and industries.</a:t>
            </a:r>
            <a:endParaRPr lang="en-IN" sz="1700">
              <a:solidFill>
                <a:srgbClr val="FFFFFF"/>
              </a:solidFill>
            </a:endParaRPr>
          </a:p>
        </p:txBody>
      </p:sp>
      <p:pic>
        <p:nvPicPr>
          <p:cNvPr id="5" name="Picture 4" descr="Light bulb on yellow background with sketched light beams and cord">
            <a:extLst>
              <a:ext uri="{FF2B5EF4-FFF2-40B4-BE49-F238E27FC236}">
                <a16:creationId xmlns:a16="http://schemas.microsoft.com/office/drawing/2014/main" id="{FAF1B4D0-5C37-31B8-6F94-684B9E366585}"/>
              </a:ext>
            </a:extLst>
          </p:cNvPr>
          <p:cNvPicPr>
            <a:picLocks noChangeAspect="1"/>
          </p:cNvPicPr>
          <p:nvPr/>
        </p:nvPicPr>
        <p:blipFill rotWithShape="1">
          <a:blip r:embed="rId3"/>
          <a:srcRect l="49875" r="5617"/>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08009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6C109C52-85AC-F960-DAD3-6A489CFAB37D}"/>
              </a:ext>
            </a:extLst>
          </p:cNvPr>
          <p:cNvPicPr>
            <a:picLocks noChangeAspect="1"/>
          </p:cNvPicPr>
          <p:nvPr/>
        </p:nvPicPr>
        <p:blipFill rotWithShape="1">
          <a:blip r:embed="rId3"/>
          <a:srcRect l="44803" r="545"/>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740014E6-F607-B1B9-6820-C7E3EED72123}"/>
              </a:ext>
            </a:extLst>
          </p:cNvPr>
          <p:cNvSpPr>
            <a:spLocks noGrp="1"/>
          </p:cNvSpPr>
          <p:nvPr>
            <p:ph idx="1"/>
          </p:nvPr>
        </p:nvSpPr>
        <p:spPr>
          <a:xfrm>
            <a:off x="6742108" y="2438400"/>
            <a:ext cx="3307744" cy="3809999"/>
          </a:xfrm>
        </p:spPr>
        <p:txBody>
          <a:bodyPr>
            <a:normAutofit/>
          </a:bodyPr>
          <a:lstStyle/>
          <a:p>
            <a:pPr>
              <a:lnSpc>
                <a:spcPct val="90000"/>
              </a:lnSpc>
            </a:pPr>
            <a:endParaRPr lang="en-US" sz="1700"/>
          </a:p>
          <a:p>
            <a:pPr marL="0" indent="0">
              <a:lnSpc>
                <a:spcPct val="90000"/>
              </a:lnSpc>
              <a:buNone/>
            </a:pPr>
            <a:r>
              <a:rPr lang="en-US" sz="1700" err="1"/>
              <a:t>Cont</a:t>
            </a:r>
            <a:r>
              <a:rPr lang="en-US" sz="1700"/>
              <a:t>…</a:t>
            </a:r>
          </a:p>
          <a:p>
            <a:pPr>
              <a:lnSpc>
                <a:spcPct val="90000"/>
              </a:lnSpc>
            </a:pPr>
            <a:endParaRPr lang="en-US" sz="1700"/>
          </a:p>
          <a:p>
            <a:pPr>
              <a:lnSpc>
                <a:spcPct val="90000"/>
              </a:lnSpc>
            </a:pPr>
            <a:r>
              <a:rPr lang="en-US" sz="1700"/>
              <a:t>It inculcates scientific and inductive thinking.</a:t>
            </a:r>
          </a:p>
          <a:p>
            <a:pPr>
              <a:lnSpc>
                <a:spcPct val="90000"/>
              </a:lnSpc>
            </a:pPr>
            <a:r>
              <a:rPr lang="en-US" sz="1700"/>
              <a:t>It promotes the development of logical habits of thinking and organization.  </a:t>
            </a:r>
          </a:p>
          <a:p>
            <a:pPr>
              <a:lnSpc>
                <a:spcPct val="90000"/>
              </a:lnSpc>
            </a:pPr>
            <a:r>
              <a:rPr lang="en-US" sz="1700"/>
              <a:t>To understand the new development in one’s field in better way.</a:t>
            </a:r>
            <a:endParaRPr lang="en-IN" sz="1700"/>
          </a:p>
        </p:txBody>
      </p:sp>
    </p:spTree>
    <p:extLst>
      <p:ext uri="{BB962C8B-B14F-4D97-AF65-F5344CB8AC3E}">
        <p14:creationId xmlns:p14="http://schemas.microsoft.com/office/powerpoint/2010/main" val="93994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15B83-F5A8-7F1B-75D6-03332FE2A71D}"/>
              </a:ext>
            </a:extLst>
          </p:cNvPr>
          <p:cNvSpPr>
            <a:spLocks noGrp="1"/>
          </p:cNvSpPr>
          <p:nvPr>
            <p:ph type="title"/>
          </p:nvPr>
        </p:nvSpPr>
        <p:spPr>
          <a:xfrm>
            <a:off x="648930" y="629266"/>
            <a:ext cx="6188190" cy="1622321"/>
          </a:xfrm>
        </p:spPr>
        <p:txBody>
          <a:bodyPr>
            <a:normAutofit/>
          </a:bodyPr>
          <a:lstStyle/>
          <a:p>
            <a:r>
              <a:rPr lang="en-US" b="1">
                <a:solidFill>
                  <a:srgbClr val="EBEBEB"/>
                </a:solidFill>
              </a:rPr>
              <a:t>Research methods vs Methodology</a:t>
            </a:r>
            <a:endParaRPr lang="en-IN" b="1">
              <a:solidFill>
                <a:srgbClr val="EBEBEB"/>
              </a:solidFill>
            </a:endParaRPr>
          </a:p>
        </p:txBody>
      </p:sp>
      <p:sp>
        <p:nvSpPr>
          <p:cNvPr id="3" name="Content Placeholder 2">
            <a:extLst>
              <a:ext uri="{FF2B5EF4-FFF2-40B4-BE49-F238E27FC236}">
                <a16:creationId xmlns:a16="http://schemas.microsoft.com/office/drawing/2014/main" id="{4E78D592-4281-7068-E135-2138C8EEFFD6}"/>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900" b="1">
                <a:solidFill>
                  <a:srgbClr val="FFFFFF"/>
                </a:solidFill>
              </a:rPr>
              <a:t>Research method</a:t>
            </a:r>
            <a:r>
              <a:rPr lang="en-US" sz="1900">
                <a:solidFill>
                  <a:srgbClr val="FFFFFF"/>
                </a:solidFill>
              </a:rPr>
              <a:t>: It may be understood as all those methods/techniques that are used for the conduction of research.</a:t>
            </a:r>
          </a:p>
          <a:p>
            <a:pPr marL="0" indent="0">
              <a:lnSpc>
                <a:spcPct val="90000"/>
              </a:lnSpc>
              <a:buNone/>
            </a:pPr>
            <a:r>
              <a:rPr lang="en-US" sz="1900">
                <a:solidFill>
                  <a:srgbClr val="FFFFFF"/>
                </a:solidFill>
              </a:rPr>
              <a:t>Research methods or techniques, thus, refer to the methods the researchers use in performing research operations.</a:t>
            </a:r>
          </a:p>
          <a:p>
            <a:pPr marL="0" indent="0">
              <a:lnSpc>
                <a:spcPct val="90000"/>
              </a:lnSpc>
              <a:buNone/>
            </a:pPr>
            <a:r>
              <a:rPr lang="en-US" sz="1900" b="1">
                <a:solidFill>
                  <a:srgbClr val="FFFFFF"/>
                </a:solidFill>
              </a:rPr>
              <a:t>Research Methodology: </a:t>
            </a:r>
            <a:r>
              <a:rPr lang="en-US" sz="1900">
                <a:solidFill>
                  <a:srgbClr val="FFFFFF"/>
                </a:solidFill>
              </a:rPr>
              <a:t>It is a way to systematically solve the research problem. It may be understood as a science of studying how research is done scientifically. In it we study the various steps that are generally adopted by a researcher in studying his research problem along with the logic behind them. </a:t>
            </a:r>
          </a:p>
          <a:p>
            <a:pPr marL="0" indent="0">
              <a:lnSpc>
                <a:spcPct val="90000"/>
              </a:lnSpc>
              <a:buNone/>
            </a:pPr>
            <a:endParaRPr lang="en-IN" sz="1900">
              <a:solidFill>
                <a:srgbClr val="FFFFFF"/>
              </a:solidFill>
            </a:endParaRPr>
          </a:p>
        </p:txBody>
      </p:sp>
      <p:pic>
        <p:nvPicPr>
          <p:cNvPr id="7" name="Graphic 6" descr="Research">
            <a:extLst>
              <a:ext uri="{FF2B5EF4-FFF2-40B4-BE49-F238E27FC236}">
                <a16:creationId xmlns:a16="http://schemas.microsoft.com/office/drawing/2014/main" id="{4FDF3327-08A9-5500-6118-C45C717D6A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871" y="1721993"/>
            <a:ext cx="3414010" cy="3414010"/>
          </a:xfrm>
          <a:prstGeom prst="rect">
            <a:avLst/>
          </a:prstGeom>
          <a:effectLst/>
        </p:spPr>
      </p:pic>
    </p:spTree>
    <p:extLst>
      <p:ext uri="{BB962C8B-B14F-4D97-AF65-F5344CB8AC3E}">
        <p14:creationId xmlns:p14="http://schemas.microsoft.com/office/powerpoint/2010/main" val="366121483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F1BB73-6A40-97AD-6749-312D224CA2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41" t="1076"/>
          <a:stretch/>
        </p:blipFill>
        <p:spPr>
          <a:xfrm>
            <a:off x="1313895" y="497151"/>
            <a:ext cx="9152878" cy="5875122"/>
          </a:xfrm>
        </p:spPr>
      </p:pic>
    </p:spTree>
    <p:extLst>
      <p:ext uri="{BB962C8B-B14F-4D97-AF65-F5344CB8AC3E}">
        <p14:creationId xmlns:p14="http://schemas.microsoft.com/office/powerpoint/2010/main" val="41663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56F6-FCD7-DF17-ABE3-DECF4A221A65}"/>
              </a:ext>
            </a:extLst>
          </p:cNvPr>
          <p:cNvSpPr>
            <a:spLocks noGrp="1"/>
          </p:cNvSpPr>
          <p:nvPr>
            <p:ph type="title"/>
          </p:nvPr>
        </p:nvSpPr>
        <p:spPr>
          <a:xfrm>
            <a:off x="648930" y="629266"/>
            <a:ext cx="6188190" cy="1622321"/>
          </a:xfrm>
        </p:spPr>
        <p:txBody>
          <a:bodyPr>
            <a:normAutofit/>
          </a:bodyPr>
          <a:lstStyle/>
          <a:p>
            <a:r>
              <a:rPr lang="en-US" b="1">
                <a:solidFill>
                  <a:srgbClr val="EBEBEB"/>
                </a:solidFill>
              </a:rPr>
              <a:t>Scientific method of research</a:t>
            </a:r>
            <a:endParaRPr lang="en-IN" b="1">
              <a:solidFill>
                <a:srgbClr val="EBEBEB"/>
              </a:solidFill>
            </a:endParaRPr>
          </a:p>
        </p:txBody>
      </p:sp>
      <p:sp>
        <p:nvSpPr>
          <p:cNvPr id="3" name="Content Placeholder 2">
            <a:extLst>
              <a:ext uri="{FF2B5EF4-FFF2-40B4-BE49-F238E27FC236}">
                <a16:creationId xmlns:a16="http://schemas.microsoft.com/office/drawing/2014/main" id="{D14DE67E-7E2F-E761-539D-F4773959B4FC}"/>
              </a:ext>
            </a:extLst>
          </p:cNvPr>
          <p:cNvSpPr>
            <a:spLocks noGrp="1"/>
          </p:cNvSpPr>
          <p:nvPr>
            <p:ph idx="1"/>
          </p:nvPr>
        </p:nvSpPr>
        <p:spPr>
          <a:xfrm>
            <a:off x="648930" y="2438400"/>
            <a:ext cx="6188189" cy="3785419"/>
          </a:xfrm>
        </p:spPr>
        <p:txBody>
          <a:bodyPr>
            <a:normAutofit/>
          </a:bodyPr>
          <a:lstStyle/>
          <a:p>
            <a:r>
              <a:rPr lang="en-US">
                <a:solidFill>
                  <a:srgbClr val="FFFFFF"/>
                </a:solidFill>
              </a:rPr>
              <a:t>Scientific method is a systematic step-by-step procedure following the logical processes of reasoning.</a:t>
            </a:r>
          </a:p>
          <a:p>
            <a:r>
              <a:rPr lang="en-US">
                <a:solidFill>
                  <a:srgbClr val="FFFFFF"/>
                </a:solidFill>
              </a:rPr>
              <a:t>Used to gain the knowledge of the universe.</a:t>
            </a:r>
          </a:p>
          <a:p>
            <a:r>
              <a:rPr lang="en-US">
                <a:solidFill>
                  <a:srgbClr val="FFFFFF"/>
                </a:solidFill>
              </a:rPr>
              <a:t>According to Karl Pearson “Scientific method is one and same in all branches”.</a:t>
            </a:r>
          </a:p>
          <a:p>
            <a:r>
              <a:rPr lang="en-US">
                <a:solidFill>
                  <a:srgbClr val="FFFFFF"/>
                </a:solidFill>
              </a:rPr>
              <a:t>It refers to the procedure and mode of investigation.</a:t>
            </a:r>
          </a:p>
          <a:p>
            <a:endParaRPr lang="en-IN">
              <a:solidFill>
                <a:srgbClr val="FFFFFF"/>
              </a:solidFill>
            </a:endParaRPr>
          </a:p>
        </p:txBody>
      </p:sp>
      <p:pic>
        <p:nvPicPr>
          <p:cNvPr id="5" name="Picture 4" descr="Chemical formulae are written on paper">
            <a:extLst>
              <a:ext uri="{FF2B5EF4-FFF2-40B4-BE49-F238E27FC236}">
                <a16:creationId xmlns:a16="http://schemas.microsoft.com/office/drawing/2014/main" id="{37A35113-E7A4-54A2-2926-D6A6F5A697EF}"/>
              </a:ext>
            </a:extLst>
          </p:cNvPr>
          <p:cNvPicPr>
            <a:picLocks noChangeAspect="1"/>
          </p:cNvPicPr>
          <p:nvPr/>
        </p:nvPicPr>
        <p:blipFill rotWithShape="1">
          <a:blip r:embed="rId3"/>
          <a:srcRect l="29418" r="2987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72787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8763-7B5A-13F2-1922-709B82BD35CA}"/>
              </a:ext>
            </a:extLst>
          </p:cNvPr>
          <p:cNvSpPr>
            <a:spLocks noGrp="1"/>
          </p:cNvSpPr>
          <p:nvPr>
            <p:ph type="title"/>
          </p:nvPr>
        </p:nvSpPr>
        <p:spPr>
          <a:xfrm>
            <a:off x="648930" y="629266"/>
            <a:ext cx="6188190" cy="1622321"/>
          </a:xfrm>
        </p:spPr>
        <p:txBody>
          <a:bodyPr>
            <a:normAutofit/>
          </a:bodyPr>
          <a:lstStyle/>
          <a:p>
            <a:r>
              <a:rPr lang="en-US" b="1" dirty="0">
                <a:solidFill>
                  <a:srgbClr val="EBEBEB"/>
                </a:solidFill>
                <a:latin typeface="Arial" panose="020B0604020202020204" pitchFamily="34" charset="0"/>
                <a:cs typeface="Arial" panose="020B0604020202020204" pitchFamily="34" charset="0"/>
              </a:rPr>
              <a:t>Introduction</a:t>
            </a:r>
            <a:r>
              <a:rPr lang="en-US" dirty="0">
                <a:solidFill>
                  <a:srgbClr val="EBEBEB"/>
                </a:solidFill>
              </a:rPr>
              <a:t>:</a:t>
            </a:r>
            <a:endParaRPr lang="en-IN" dirty="0">
              <a:solidFill>
                <a:srgbClr val="EBEBEB"/>
              </a:solidFill>
            </a:endParaRPr>
          </a:p>
        </p:txBody>
      </p:sp>
      <p:sp>
        <p:nvSpPr>
          <p:cNvPr id="3" name="Content Placeholder 2">
            <a:extLst>
              <a:ext uri="{FF2B5EF4-FFF2-40B4-BE49-F238E27FC236}">
                <a16:creationId xmlns:a16="http://schemas.microsoft.com/office/drawing/2014/main" id="{1C944692-E4B0-10E9-C7DA-D6E5737E927C}"/>
              </a:ext>
            </a:extLst>
          </p:cNvPr>
          <p:cNvSpPr>
            <a:spLocks noGrp="1"/>
          </p:cNvSpPr>
          <p:nvPr>
            <p:ph idx="1"/>
          </p:nvPr>
        </p:nvSpPr>
        <p:spPr>
          <a:xfrm>
            <a:off x="648930" y="2438400"/>
            <a:ext cx="6188189" cy="3785419"/>
          </a:xfrm>
        </p:spPr>
        <p:txBody>
          <a:bodyPr>
            <a:normAutofit/>
          </a:bodyPr>
          <a:lstStyle/>
          <a:p>
            <a:pPr marL="0" indent="0" algn="just">
              <a:spcBef>
                <a:spcPts val="900"/>
              </a:spcBef>
              <a:buClr>
                <a:srgbClr val="333399"/>
              </a:buClr>
              <a:buNone/>
            </a:pPr>
            <a:r>
              <a:rPr lang="en-US" sz="2400" b="1" dirty="0">
                <a:solidFill>
                  <a:srgbClr val="FFFFFF"/>
                </a:solidFill>
                <a:latin typeface="Arial" panose="020B0604020202020204" pitchFamily="34" charset="0"/>
                <a:cs typeface="Arial" panose="020B0604020202020204" pitchFamily="34" charset="0"/>
              </a:rPr>
              <a:t>Research in common parlance refers to a search for knowledge.</a:t>
            </a:r>
            <a:endParaRPr lang="en-US" altLang="en-US" sz="2400" b="1" dirty="0">
              <a:solidFill>
                <a:srgbClr val="FFFFFF"/>
              </a:solidFill>
              <a:latin typeface="Arial" panose="020B0604020202020204" pitchFamily="34" charset="0"/>
              <a:cs typeface="Arial" panose="020B0604020202020204" pitchFamily="34" charset="0"/>
            </a:endParaRPr>
          </a:p>
          <a:p>
            <a:pPr marL="0" indent="0" algn="just">
              <a:spcBef>
                <a:spcPts val="900"/>
              </a:spcBef>
              <a:buClr>
                <a:srgbClr val="333399"/>
              </a:buClr>
              <a:buNone/>
            </a:pPr>
            <a:r>
              <a:rPr lang="en-US" sz="2400" b="1" dirty="0">
                <a:solidFill>
                  <a:srgbClr val="FFFFFF"/>
                </a:solidFill>
                <a:latin typeface="Arial" panose="020B0604020202020204" pitchFamily="34" charset="0"/>
                <a:cs typeface="Arial" panose="020B0604020202020204" pitchFamily="34" charset="0"/>
              </a:rPr>
              <a:t>Research is also defined as a scientific and systematic search for pertinent information on a specific topic.</a:t>
            </a:r>
          </a:p>
          <a:p>
            <a:pPr marL="0" indent="0" algn="just">
              <a:spcBef>
                <a:spcPts val="900"/>
              </a:spcBef>
              <a:buClr>
                <a:srgbClr val="333399"/>
              </a:buClr>
              <a:buNone/>
            </a:pPr>
            <a:r>
              <a:rPr lang="en-US" sz="2400" b="1" dirty="0">
                <a:solidFill>
                  <a:srgbClr val="FFFFFF"/>
                </a:solidFill>
                <a:latin typeface="Arial" panose="020B0604020202020204" pitchFamily="34" charset="0"/>
                <a:cs typeface="Arial" panose="020B0604020202020204" pitchFamily="34" charset="0"/>
              </a:rPr>
              <a:t>The purpose of research is to discover answers to questions through the application of scientific procedures. </a:t>
            </a:r>
            <a:r>
              <a:rPr lang="en-US" altLang="en-US" dirty="0">
                <a:solidFill>
                  <a:srgbClr val="FFFFFF"/>
                </a:solidFill>
                <a:latin typeface="Tahoma" panose="020B0604030504040204" pitchFamily="34" charset="0"/>
              </a:rPr>
              <a:t>		                                  </a:t>
            </a:r>
          </a:p>
        </p:txBody>
      </p:sp>
      <p:pic>
        <p:nvPicPr>
          <p:cNvPr id="5" name="Picture 4" descr="Close up of beakers with solutions on a shelf in a lab">
            <a:extLst>
              <a:ext uri="{FF2B5EF4-FFF2-40B4-BE49-F238E27FC236}">
                <a16:creationId xmlns:a16="http://schemas.microsoft.com/office/drawing/2014/main" id="{BBA2205F-2661-D013-1843-A6C482194D47}"/>
              </a:ext>
            </a:extLst>
          </p:cNvPr>
          <p:cNvPicPr>
            <a:picLocks noChangeAspect="1"/>
          </p:cNvPicPr>
          <p:nvPr/>
        </p:nvPicPr>
        <p:blipFill rotWithShape="1">
          <a:blip r:embed="rId3"/>
          <a:srcRect l="1294" r="5039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378181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1A7E-A20C-0903-59BA-099D9812A5D2}"/>
              </a:ext>
            </a:extLst>
          </p:cNvPr>
          <p:cNvSpPr>
            <a:spLocks noGrp="1"/>
          </p:cNvSpPr>
          <p:nvPr>
            <p:ph type="title"/>
          </p:nvPr>
        </p:nvSpPr>
        <p:spPr>
          <a:xfrm>
            <a:off x="5282381" y="629266"/>
            <a:ext cx="4767471" cy="1641986"/>
          </a:xfrm>
        </p:spPr>
        <p:txBody>
          <a:bodyPr>
            <a:normAutofit/>
          </a:bodyPr>
          <a:lstStyle/>
          <a:p>
            <a:r>
              <a:rPr lang="en-US" b="1"/>
              <a:t>Basics of the scientific method</a:t>
            </a:r>
            <a:endParaRPr lang="en-IN" b="1" dirty="0"/>
          </a:p>
        </p:txBody>
      </p:sp>
      <p:sp>
        <p:nvSpPr>
          <p:cNvPr id="3" name="Content Placeholder 2">
            <a:extLst>
              <a:ext uri="{FF2B5EF4-FFF2-40B4-BE49-F238E27FC236}">
                <a16:creationId xmlns:a16="http://schemas.microsoft.com/office/drawing/2014/main" id="{2BEDA152-5BAA-E8D2-69E6-9CD76C780863}"/>
              </a:ext>
            </a:extLst>
          </p:cNvPr>
          <p:cNvSpPr>
            <a:spLocks noGrp="1"/>
          </p:cNvSpPr>
          <p:nvPr>
            <p:ph idx="1"/>
          </p:nvPr>
        </p:nvSpPr>
        <p:spPr>
          <a:xfrm>
            <a:off x="5282381" y="2438400"/>
            <a:ext cx="4767471" cy="3809999"/>
          </a:xfrm>
        </p:spPr>
        <p:txBody>
          <a:bodyPr>
            <a:normAutofit/>
          </a:bodyPr>
          <a:lstStyle/>
          <a:p>
            <a:r>
              <a:rPr lang="en-US"/>
              <a:t>Reliance on empirical evidence.</a:t>
            </a:r>
          </a:p>
          <a:p>
            <a:r>
              <a:rPr lang="en-US"/>
              <a:t>Use of relevant concepts.</a:t>
            </a:r>
          </a:p>
          <a:p>
            <a:r>
              <a:rPr lang="en-US"/>
              <a:t>Commitment to objectivity.</a:t>
            </a:r>
          </a:p>
          <a:p>
            <a:r>
              <a:rPr lang="en-US"/>
              <a:t>Ethical neutrality</a:t>
            </a:r>
          </a:p>
          <a:p>
            <a:r>
              <a:rPr lang="en-US"/>
              <a:t>Generalization</a:t>
            </a:r>
          </a:p>
          <a:p>
            <a:r>
              <a:rPr lang="en-US"/>
              <a:t>Verifiability</a:t>
            </a:r>
          </a:p>
          <a:p>
            <a:r>
              <a:rPr lang="en-US"/>
              <a:t>Logical reasoning process.</a:t>
            </a:r>
            <a:endParaRPr lang="en-IN" dirty="0"/>
          </a:p>
        </p:txBody>
      </p:sp>
      <p:pic>
        <p:nvPicPr>
          <p:cNvPr id="5" name="Picture 4" descr="Many question marks on black background">
            <a:extLst>
              <a:ext uri="{FF2B5EF4-FFF2-40B4-BE49-F238E27FC236}">
                <a16:creationId xmlns:a16="http://schemas.microsoft.com/office/drawing/2014/main" id="{21719186-1288-246A-14DA-5115CED96A1F}"/>
              </a:ext>
            </a:extLst>
          </p:cNvPr>
          <p:cNvPicPr>
            <a:picLocks noChangeAspect="1"/>
          </p:cNvPicPr>
          <p:nvPr/>
        </p:nvPicPr>
        <p:blipFill rotWithShape="1">
          <a:blip r:embed="rId3"/>
          <a:srcRect l="58775" r="2" b="2"/>
          <a:stretch/>
        </p:blipFill>
        <p:spPr>
          <a:xfrm>
            <a:off x="-1" y="10"/>
            <a:ext cx="4634680" cy="6857990"/>
          </a:xfrm>
          <a:prstGeom prst="rect">
            <a:avLst/>
          </a:prstGeom>
        </p:spPr>
      </p:pic>
    </p:spTree>
    <p:extLst>
      <p:ext uri="{BB962C8B-B14F-4D97-AF65-F5344CB8AC3E}">
        <p14:creationId xmlns:p14="http://schemas.microsoft.com/office/powerpoint/2010/main" val="163339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54C6-B67F-C471-DE72-DBD72595AB73}"/>
              </a:ext>
            </a:extLst>
          </p:cNvPr>
          <p:cNvSpPr>
            <a:spLocks noGrp="1"/>
          </p:cNvSpPr>
          <p:nvPr>
            <p:ph type="title"/>
          </p:nvPr>
        </p:nvSpPr>
        <p:spPr>
          <a:xfrm>
            <a:off x="838200" y="329614"/>
            <a:ext cx="10515600" cy="586819"/>
          </a:xfrm>
        </p:spPr>
        <p:txBody>
          <a:bodyPr>
            <a:normAutofit fontScale="90000"/>
          </a:bodyPr>
          <a:lstStyle/>
          <a:p>
            <a:r>
              <a:rPr lang="en-US" b="1" dirty="0"/>
              <a:t>Research Process</a:t>
            </a:r>
            <a:endParaRPr lang="en-IN" b="1" dirty="0"/>
          </a:p>
        </p:txBody>
      </p:sp>
      <p:sp>
        <p:nvSpPr>
          <p:cNvPr id="3" name="Content Placeholder 2">
            <a:extLst>
              <a:ext uri="{FF2B5EF4-FFF2-40B4-BE49-F238E27FC236}">
                <a16:creationId xmlns:a16="http://schemas.microsoft.com/office/drawing/2014/main" id="{73F4190E-E5C9-6C38-9960-94791B191F03}"/>
              </a:ext>
            </a:extLst>
          </p:cNvPr>
          <p:cNvSpPr>
            <a:spLocks noGrp="1"/>
          </p:cNvSpPr>
          <p:nvPr>
            <p:ph idx="1"/>
          </p:nvPr>
        </p:nvSpPr>
        <p:spPr>
          <a:xfrm>
            <a:off x="838200" y="916433"/>
            <a:ext cx="10515600" cy="5395589"/>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Research process consists of series of actions or steps necessary to effectively carry out research and the desired sequencing of these steps. The chart shown in Figure below.</a:t>
            </a:r>
          </a:p>
          <a:p>
            <a:pPr marL="0" indent="0">
              <a:buNone/>
            </a:pPr>
            <a:r>
              <a:rPr lang="en-US" sz="2400" dirty="0">
                <a:latin typeface="Times New Roman" panose="02020603050405020304" pitchFamily="18" charset="0"/>
                <a:cs typeface="Times New Roman" panose="02020603050405020304" pitchFamily="18" charset="0"/>
              </a:rPr>
              <a:t>F- feed back</a:t>
            </a:r>
          </a:p>
          <a:p>
            <a:pPr marL="0" indent="0">
              <a:buNone/>
            </a:pPr>
            <a:r>
              <a:rPr lang="en-US" sz="2400" dirty="0">
                <a:latin typeface="Times New Roman" panose="02020603050405020304" pitchFamily="18" charset="0"/>
                <a:cs typeface="Times New Roman" panose="02020603050405020304" pitchFamily="18" charset="0"/>
              </a:rPr>
              <a:t>FF Feed forward</a:t>
            </a:r>
          </a:p>
          <a:p>
            <a:pPr marL="0" indent="0">
              <a:buNone/>
            </a:pPr>
            <a:endParaRPr lang="en-US" dirty="0"/>
          </a:p>
          <a:p>
            <a:pPr marL="0" indent="0">
              <a:buNone/>
            </a:pPr>
            <a:endParaRPr lang="en-US" dirty="0"/>
          </a:p>
          <a:p>
            <a:pPr marL="0" indent="0">
              <a:buNone/>
            </a:pP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IN" dirty="0"/>
          </a:p>
        </p:txBody>
      </p:sp>
      <p:pic>
        <p:nvPicPr>
          <p:cNvPr id="8" name="Picture 7">
            <a:extLst>
              <a:ext uri="{FF2B5EF4-FFF2-40B4-BE49-F238E27FC236}">
                <a16:creationId xmlns:a16="http://schemas.microsoft.com/office/drawing/2014/main" id="{5920EDE5-59B2-BB86-D5A2-CCE5B31FC036}"/>
              </a:ext>
            </a:extLst>
          </p:cNvPr>
          <p:cNvPicPr>
            <a:picLocks noChangeAspect="1"/>
          </p:cNvPicPr>
          <p:nvPr/>
        </p:nvPicPr>
        <p:blipFill>
          <a:blip r:embed="rId2"/>
          <a:stretch>
            <a:fillRect/>
          </a:stretch>
        </p:blipFill>
        <p:spPr>
          <a:xfrm>
            <a:off x="545235" y="2914525"/>
            <a:ext cx="10942469" cy="3762375"/>
          </a:xfrm>
          <a:prstGeom prst="rect">
            <a:avLst/>
          </a:prstGeom>
        </p:spPr>
      </p:pic>
    </p:spTree>
    <p:extLst>
      <p:ext uri="{BB962C8B-B14F-4D97-AF65-F5344CB8AC3E}">
        <p14:creationId xmlns:p14="http://schemas.microsoft.com/office/powerpoint/2010/main" val="164057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7266-2C27-88CA-24CD-9611477C4D0B}"/>
              </a:ext>
            </a:extLst>
          </p:cNvPr>
          <p:cNvSpPr>
            <a:spLocks noGrp="1"/>
          </p:cNvSpPr>
          <p:nvPr>
            <p:ph type="title"/>
          </p:nvPr>
        </p:nvSpPr>
        <p:spPr>
          <a:xfrm>
            <a:off x="5411931" y="452718"/>
            <a:ext cx="4638903" cy="1400530"/>
          </a:xfrm>
        </p:spPr>
        <p:txBody>
          <a:bodyPr>
            <a:normAutofit/>
          </a:bodyPr>
          <a:lstStyle/>
          <a:p>
            <a:r>
              <a:rPr lang="en-US" dirty="0"/>
              <a:t>Research Problem</a:t>
            </a:r>
            <a:endParaRPr lang="en-IN" dirty="0"/>
          </a:p>
        </p:txBody>
      </p:sp>
      <p:sp>
        <p:nvSpPr>
          <p:cNvPr id="3" name="Content Placeholder 2">
            <a:extLst>
              <a:ext uri="{FF2B5EF4-FFF2-40B4-BE49-F238E27FC236}">
                <a16:creationId xmlns:a16="http://schemas.microsoft.com/office/drawing/2014/main" id="{A764BF9E-1D92-8121-A53A-025509063203}"/>
              </a:ext>
            </a:extLst>
          </p:cNvPr>
          <p:cNvSpPr>
            <a:spLocks noGrp="1"/>
          </p:cNvSpPr>
          <p:nvPr>
            <p:ph idx="1"/>
          </p:nvPr>
        </p:nvSpPr>
        <p:spPr>
          <a:xfrm>
            <a:off x="5410950" y="2052918"/>
            <a:ext cx="4638903" cy="4195481"/>
          </a:xfrm>
        </p:spPr>
        <p:txBody>
          <a:bodyPr>
            <a:normAutofit/>
          </a:bodyPr>
          <a:lstStyle/>
          <a:p>
            <a:pPr>
              <a:lnSpc>
                <a:spcPct val="90000"/>
              </a:lnSpc>
            </a:pPr>
            <a:r>
              <a:rPr lang="en-US" sz="1400"/>
              <a:t>Research problem refers to some difficulty that a researcher experiences in the context of either a theoretical or practical solution and wants to obtain solutions for the same.</a:t>
            </a:r>
          </a:p>
          <a:p>
            <a:pPr>
              <a:lnSpc>
                <a:spcPct val="90000"/>
              </a:lnSpc>
            </a:pPr>
            <a:r>
              <a:rPr lang="en-US" sz="1400"/>
              <a:t>In a research process, research problem is the first and foremost step.</a:t>
            </a:r>
          </a:p>
          <a:p>
            <a:pPr>
              <a:lnSpc>
                <a:spcPct val="90000"/>
              </a:lnSpc>
            </a:pPr>
            <a:r>
              <a:rPr lang="en-US" sz="1400"/>
              <a:t>It can either be real-life situation or it may also refer to a set of opportunities. </a:t>
            </a:r>
          </a:p>
          <a:p>
            <a:pPr marL="0" indent="0">
              <a:lnSpc>
                <a:spcPct val="90000"/>
              </a:lnSpc>
              <a:buNone/>
            </a:pPr>
            <a:r>
              <a:rPr lang="en-US" sz="1400"/>
              <a:t>There are two types of research problems:</a:t>
            </a:r>
          </a:p>
          <a:p>
            <a:pPr marL="514350" indent="-514350">
              <a:lnSpc>
                <a:spcPct val="90000"/>
              </a:lnSpc>
              <a:buFont typeface="+mj-lt"/>
              <a:buAutoNum type="arabicPeriod"/>
            </a:pPr>
            <a:r>
              <a:rPr lang="en-US" sz="1400"/>
              <a:t>Problem which relate to states of nature</a:t>
            </a:r>
          </a:p>
          <a:p>
            <a:pPr marL="0" indent="0">
              <a:lnSpc>
                <a:spcPct val="90000"/>
              </a:lnSpc>
              <a:buNone/>
            </a:pPr>
            <a:r>
              <a:rPr lang="en-US" sz="1400"/>
              <a:t>	</a:t>
            </a:r>
            <a:r>
              <a:rPr lang="en-US" sz="1400" b="0" i="0" err="1">
                <a:effectLst/>
              </a:rPr>
              <a:t>Eg</a:t>
            </a:r>
            <a:r>
              <a:rPr lang="en-US" sz="1400" b="0" i="0">
                <a:effectLst/>
              </a:rPr>
              <a:t> – Status of working children in any Metropolitan city in 2012</a:t>
            </a:r>
            <a:endParaRPr lang="en-US" sz="1400"/>
          </a:p>
          <a:p>
            <a:pPr marL="0" indent="0">
              <a:lnSpc>
                <a:spcPct val="90000"/>
              </a:lnSpc>
              <a:buNone/>
            </a:pPr>
            <a:r>
              <a:rPr lang="en-US" sz="1400"/>
              <a:t>2. Problems that relate to relationships between variables.</a:t>
            </a:r>
          </a:p>
          <a:p>
            <a:pPr marL="0" indent="0">
              <a:lnSpc>
                <a:spcPct val="90000"/>
              </a:lnSpc>
              <a:buNone/>
            </a:pPr>
            <a:r>
              <a:rPr lang="en-US" sz="1400" b="0" i="0" err="1">
                <a:effectLst/>
              </a:rPr>
              <a:t>Eg</a:t>
            </a:r>
            <a:r>
              <a:rPr lang="en-US" sz="1400" b="0" i="0">
                <a:effectLst/>
              </a:rPr>
              <a:t> – Lack of chemical fertilizer in the main cause of low production of grain food.</a:t>
            </a:r>
            <a:endParaRPr lang="en-US" sz="1400"/>
          </a:p>
        </p:txBody>
      </p:sp>
      <p:pic>
        <p:nvPicPr>
          <p:cNvPr id="5" name="Picture 4" descr="Question mark on green pastel background">
            <a:extLst>
              <a:ext uri="{FF2B5EF4-FFF2-40B4-BE49-F238E27FC236}">
                <a16:creationId xmlns:a16="http://schemas.microsoft.com/office/drawing/2014/main" id="{003EFB63-1EE1-AAF2-9C2B-70089C3C3EF8}"/>
              </a:ext>
            </a:extLst>
          </p:cNvPr>
          <p:cNvPicPr>
            <a:picLocks noChangeAspect="1"/>
          </p:cNvPicPr>
          <p:nvPr/>
        </p:nvPicPr>
        <p:blipFill rotWithShape="1">
          <a:blip r:embed="rId3"/>
          <a:srcRect l="42803" r="281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369487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4020-F645-AD60-B7D5-653928F34C17}"/>
              </a:ext>
            </a:extLst>
          </p:cNvPr>
          <p:cNvSpPr>
            <a:spLocks noGrp="1"/>
          </p:cNvSpPr>
          <p:nvPr>
            <p:ph type="title"/>
          </p:nvPr>
        </p:nvSpPr>
        <p:spPr>
          <a:xfrm>
            <a:off x="6742108" y="629266"/>
            <a:ext cx="3307744" cy="1641986"/>
          </a:xfrm>
        </p:spPr>
        <p:txBody>
          <a:bodyPr>
            <a:normAutofit/>
          </a:bodyPr>
          <a:lstStyle/>
          <a:p>
            <a:pPr>
              <a:lnSpc>
                <a:spcPct val="90000"/>
              </a:lnSpc>
            </a:pPr>
            <a:r>
              <a:rPr lang="en-IN" sz="3600" b="1" i="0" u="none" strike="noStrike">
                <a:effectLst/>
                <a:latin typeface="Open Sans" panose="020B0606030504020204" pitchFamily="34" charset="0"/>
                <a:hlinkClick r:id="rId3" tooltip="components of research problem">
                  <a:extLst>
                    <a:ext uri="{A12FA001-AC4F-418D-AE19-62706E023703}">
                      <ahyp:hlinkClr xmlns:ahyp="http://schemas.microsoft.com/office/drawing/2018/hyperlinkcolor" val="tx"/>
                    </a:ext>
                  </a:extLst>
                </a:hlinkClick>
              </a:rPr>
              <a:t>Components of Research Problem</a:t>
            </a:r>
            <a:r>
              <a:rPr lang="en-IN" sz="3600" b="0" i="0">
                <a:effectLst/>
                <a:latin typeface="Open Sans" panose="020B0606030504020204" pitchFamily="34" charset="0"/>
              </a:rPr>
              <a:t> </a:t>
            </a:r>
            <a:endParaRPr lang="en-IN" sz="3600"/>
          </a:p>
        </p:txBody>
      </p:sp>
      <p:sp>
        <p:nvSpPr>
          <p:cNvPr id="3" name="Content Placeholder 2">
            <a:extLst>
              <a:ext uri="{FF2B5EF4-FFF2-40B4-BE49-F238E27FC236}">
                <a16:creationId xmlns:a16="http://schemas.microsoft.com/office/drawing/2014/main" id="{7CA3DE8D-3092-489F-F5BF-80563795C78B}"/>
              </a:ext>
            </a:extLst>
          </p:cNvPr>
          <p:cNvSpPr>
            <a:spLocks noGrp="1"/>
          </p:cNvSpPr>
          <p:nvPr>
            <p:ph idx="1"/>
          </p:nvPr>
        </p:nvSpPr>
        <p:spPr>
          <a:xfrm>
            <a:off x="6742108" y="2438400"/>
            <a:ext cx="3307744" cy="3809999"/>
          </a:xfrm>
        </p:spPr>
        <p:txBody>
          <a:bodyPr>
            <a:normAutofit/>
          </a:bodyPr>
          <a:lstStyle/>
          <a:p>
            <a:pPr>
              <a:lnSpc>
                <a:spcPct val="90000"/>
              </a:lnSpc>
            </a:pPr>
            <a:r>
              <a:rPr lang="en-US" sz="1700" b="0" i="0">
                <a:effectLst/>
                <a:latin typeface="Open Sans" panose="020B0606030504020204" pitchFamily="34" charset="0"/>
              </a:rPr>
              <a:t>An individual or a group or an organization that has some difficulty or problem </a:t>
            </a:r>
          </a:p>
          <a:p>
            <a:pPr>
              <a:lnSpc>
                <a:spcPct val="90000"/>
              </a:lnSpc>
            </a:pPr>
            <a:r>
              <a:rPr lang="en-US" sz="1700" b="0" i="0">
                <a:effectLst/>
                <a:latin typeface="Open Sans" panose="020B0606030504020204" pitchFamily="34" charset="0"/>
              </a:rPr>
              <a:t>Some objective to be attained </a:t>
            </a:r>
          </a:p>
          <a:p>
            <a:pPr>
              <a:lnSpc>
                <a:spcPct val="90000"/>
              </a:lnSpc>
            </a:pPr>
            <a:r>
              <a:rPr lang="en-US" sz="1700" b="0" i="0">
                <a:effectLst/>
                <a:latin typeface="Open Sans" panose="020B0606030504020204" pitchFamily="34" charset="0"/>
              </a:rPr>
              <a:t>Alternative means for attaining the objectives </a:t>
            </a:r>
          </a:p>
          <a:p>
            <a:pPr>
              <a:lnSpc>
                <a:spcPct val="90000"/>
              </a:lnSpc>
            </a:pPr>
            <a:r>
              <a:rPr lang="en-US" sz="1700" b="0" i="0">
                <a:effectLst/>
                <a:latin typeface="Open Sans" panose="020B0606030504020204" pitchFamily="34" charset="0"/>
              </a:rPr>
              <a:t>Some doubt in the mind of a researcher with regard to the selection of alternatives </a:t>
            </a:r>
          </a:p>
          <a:p>
            <a:pPr>
              <a:lnSpc>
                <a:spcPct val="90000"/>
              </a:lnSpc>
            </a:pPr>
            <a:r>
              <a:rPr lang="en-US" sz="1700" b="0" i="0">
                <a:effectLst/>
                <a:latin typeface="Open Sans" panose="020B0606030504020204" pitchFamily="34" charset="0"/>
              </a:rPr>
              <a:t>Some environment(s) to which the difficulty pertains</a:t>
            </a:r>
            <a:endParaRPr lang="en-IN" sz="1700"/>
          </a:p>
        </p:txBody>
      </p:sp>
      <p:pic>
        <p:nvPicPr>
          <p:cNvPr id="15" name="Picture 4" descr="White puzzle with one red piece">
            <a:extLst>
              <a:ext uri="{FF2B5EF4-FFF2-40B4-BE49-F238E27FC236}">
                <a16:creationId xmlns:a16="http://schemas.microsoft.com/office/drawing/2014/main" id="{0E426961-6265-B02B-A929-9F5A9F1E4966}"/>
              </a:ext>
            </a:extLst>
          </p:cNvPr>
          <p:cNvPicPr>
            <a:picLocks noChangeAspect="1"/>
          </p:cNvPicPr>
          <p:nvPr/>
        </p:nvPicPr>
        <p:blipFill rotWithShape="1">
          <a:blip r:embed="rId4"/>
          <a:srcRect l="25808" r="24205"/>
          <a:stretch/>
        </p:blipFill>
        <p:spPr>
          <a:xfrm>
            <a:off x="-2" y="10"/>
            <a:ext cx="6094407" cy="6857990"/>
          </a:xfrm>
          <a:prstGeom prst="rect">
            <a:avLst/>
          </a:prstGeom>
        </p:spPr>
      </p:pic>
    </p:spTree>
    <p:extLst>
      <p:ext uri="{BB962C8B-B14F-4D97-AF65-F5344CB8AC3E}">
        <p14:creationId xmlns:p14="http://schemas.microsoft.com/office/powerpoint/2010/main" val="113987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D805F-5AE1-70DA-59CF-F8789476DCC4}"/>
              </a:ext>
            </a:extLst>
          </p:cNvPr>
          <p:cNvSpPr>
            <a:spLocks noGrp="1"/>
          </p:cNvSpPr>
          <p:nvPr>
            <p:ph type="title"/>
          </p:nvPr>
        </p:nvSpPr>
        <p:spPr>
          <a:xfrm>
            <a:off x="5411931" y="452718"/>
            <a:ext cx="4638903" cy="1400530"/>
          </a:xfrm>
        </p:spPr>
        <p:txBody>
          <a:bodyPr>
            <a:normAutofit/>
          </a:bodyPr>
          <a:lstStyle/>
          <a:p>
            <a:r>
              <a:rPr lang="en-IN" sz="3900" b="1" i="0" u="none" strike="noStrike">
                <a:effectLst/>
                <a:latin typeface="Open Sans" panose="020B0606030504020204" pitchFamily="34" charset="0"/>
                <a:hlinkClick r:id="rId3" tooltip="selecting research problem">
                  <a:extLst>
                    <a:ext uri="{A12FA001-AC4F-418D-AE19-62706E023703}">
                      <ahyp:hlinkClr xmlns:ahyp="http://schemas.microsoft.com/office/drawing/2018/hyperlinkcolor" val="tx"/>
                    </a:ext>
                  </a:extLst>
                </a:hlinkClick>
              </a:rPr>
              <a:t>Selecting Research Problem</a:t>
            </a:r>
            <a:endParaRPr lang="en-IN" sz="3900"/>
          </a:p>
        </p:txBody>
      </p:sp>
      <p:sp>
        <p:nvSpPr>
          <p:cNvPr id="3" name="Content Placeholder 2">
            <a:extLst>
              <a:ext uri="{FF2B5EF4-FFF2-40B4-BE49-F238E27FC236}">
                <a16:creationId xmlns:a16="http://schemas.microsoft.com/office/drawing/2014/main" id="{FBC4C288-A7F7-6CA9-CFA7-C565DD1A4CC6}"/>
              </a:ext>
            </a:extLst>
          </p:cNvPr>
          <p:cNvSpPr>
            <a:spLocks noGrp="1"/>
          </p:cNvSpPr>
          <p:nvPr>
            <p:ph idx="1"/>
          </p:nvPr>
        </p:nvSpPr>
        <p:spPr>
          <a:xfrm>
            <a:off x="5410950" y="2052918"/>
            <a:ext cx="4638903" cy="4195481"/>
          </a:xfrm>
        </p:spPr>
        <p:txBody>
          <a:bodyPr>
            <a:normAutofit/>
          </a:bodyPr>
          <a:lstStyle/>
          <a:p>
            <a:pPr>
              <a:lnSpc>
                <a:spcPct val="90000"/>
              </a:lnSpc>
            </a:pPr>
            <a:endParaRPr lang="en-US" sz="1400" b="0" i="0">
              <a:effectLst/>
              <a:latin typeface="Open Sans" panose="020B0606030504020204" pitchFamily="34" charset="0"/>
            </a:endParaRPr>
          </a:p>
          <a:p>
            <a:pPr>
              <a:lnSpc>
                <a:spcPct val="90000"/>
              </a:lnSpc>
            </a:pPr>
            <a:r>
              <a:rPr lang="en-US" sz="1400" b="0" i="0">
                <a:effectLst/>
                <a:latin typeface="Open Sans" panose="020B0606030504020204" pitchFamily="34" charset="0"/>
              </a:rPr>
              <a:t> Subject which is overdone shall not be chosen. </a:t>
            </a:r>
          </a:p>
          <a:p>
            <a:pPr>
              <a:lnSpc>
                <a:spcPct val="90000"/>
              </a:lnSpc>
            </a:pPr>
            <a:r>
              <a:rPr lang="en-US" sz="1400" b="0" i="0">
                <a:effectLst/>
                <a:latin typeface="Open Sans" panose="020B0606030504020204" pitchFamily="34" charset="0"/>
              </a:rPr>
              <a:t>Controversial subject should not become the choice of an average researcher. </a:t>
            </a:r>
          </a:p>
          <a:p>
            <a:pPr>
              <a:lnSpc>
                <a:spcPct val="90000"/>
              </a:lnSpc>
            </a:pPr>
            <a:r>
              <a:rPr lang="en-US" sz="1400" b="0" i="0">
                <a:effectLst/>
                <a:latin typeface="Open Sans" panose="020B0606030504020204" pitchFamily="34" charset="0"/>
              </a:rPr>
              <a:t>Too narrow or too vague problems should be avoided.</a:t>
            </a:r>
          </a:p>
          <a:p>
            <a:pPr>
              <a:lnSpc>
                <a:spcPct val="90000"/>
              </a:lnSpc>
            </a:pPr>
            <a:r>
              <a:rPr lang="en-US" sz="1400" b="0" i="0">
                <a:effectLst/>
                <a:latin typeface="Open Sans" panose="020B0606030504020204" pitchFamily="34" charset="0"/>
              </a:rPr>
              <a:t>Subject selected for research should be familiar and feasible.</a:t>
            </a:r>
          </a:p>
          <a:p>
            <a:pPr>
              <a:lnSpc>
                <a:spcPct val="90000"/>
              </a:lnSpc>
            </a:pPr>
            <a:r>
              <a:rPr lang="en-US" sz="1400" b="0" i="0">
                <a:effectLst/>
                <a:latin typeface="Open Sans" panose="020B0606030504020204" pitchFamily="34" charset="0"/>
              </a:rPr>
              <a:t>Few factors to be considered are importance of the subject, the costs involved, the time factor, the qualifications and the training of a researcher </a:t>
            </a:r>
          </a:p>
          <a:p>
            <a:pPr>
              <a:lnSpc>
                <a:spcPct val="90000"/>
              </a:lnSpc>
            </a:pPr>
            <a:r>
              <a:rPr lang="en-US" sz="1400" b="0" i="0">
                <a:effectLst/>
                <a:latin typeface="Open Sans" panose="020B0606030504020204" pitchFamily="34" charset="0"/>
              </a:rPr>
              <a:t>Selection of a problem must be preceded by a preliminary study in case of new problems.</a:t>
            </a:r>
            <a:endParaRPr lang="en-IN" sz="1400"/>
          </a:p>
        </p:txBody>
      </p:sp>
      <p:pic>
        <p:nvPicPr>
          <p:cNvPr id="5" name="Picture 4" descr="Maze">
            <a:extLst>
              <a:ext uri="{FF2B5EF4-FFF2-40B4-BE49-F238E27FC236}">
                <a16:creationId xmlns:a16="http://schemas.microsoft.com/office/drawing/2014/main" id="{DFA2793E-E965-BEB1-BDEE-C296A9FE4F5A}"/>
              </a:ext>
            </a:extLst>
          </p:cNvPr>
          <p:cNvPicPr>
            <a:picLocks noChangeAspect="1"/>
          </p:cNvPicPr>
          <p:nvPr/>
        </p:nvPicPr>
        <p:blipFill rotWithShape="1">
          <a:blip r:embed="rId4"/>
          <a:srcRect l="22737" r="28858"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314534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F7ED-8B1B-EEB7-91CF-03374F8BB6BC}"/>
              </a:ext>
            </a:extLst>
          </p:cNvPr>
          <p:cNvSpPr>
            <a:spLocks noGrp="1"/>
          </p:cNvSpPr>
          <p:nvPr>
            <p:ph type="title"/>
          </p:nvPr>
        </p:nvSpPr>
        <p:spPr>
          <a:xfrm>
            <a:off x="5282381" y="629266"/>
            <a:ext cx="4767471" cy="1641986"/>
          </a:xfrm>
        </p:spPr>
        <p:txBody>
          <a:bodyPr>
            <a:normAutofit/>
          </a:bodyPr>
          <a:lstStyle/>
          <a:p>
            <a:pPr>
              <a:lnSpc>
                <a:spcPct val="90000"/>
              </a:lnSpc>
            </a:pPr>
            <a:r>
              <a:rPr lang="en-US" sz="3600" b="1"/>
              <a:t>Necessity of defining research problem</a:t>
            </a:r>
            <a:endParaRPr lang="en-IN" sz="3600" b="1"/>
          </a:p>
        </p:txBody>
      </p:sp>
      <p:sp>
        <p:nvSpPr>
          <p:cNvPr id="3" name="Content Placeholder 2">
            <a:extLst>
              <a:ext uri="{FF2B5EF4-FFF2-40B4-BE49-F238E27FC236}">
                <a16:creationId xmlns:a16="http://schemas.microsoft.com/office/drawing/2014/main" id="{1B674DCE-1BE0-1179-912F-646B5BC3BD30}"/>
              </a:ext>
            </a:extLst>
          </p:cNvPr>
          <p:cNvSpPr>
            <a:spLocks noGrp="1"/>
          </p:cNvSpPr>
          <p:nvPr>
            <p:ph idx="1"/>
          </p:nvPr>
        </p:nvSpPr>
        <p:spPr>
          <a:xfrm>
            <a:off x="5282381" y="2438400"/>
            <a:ext cx="4767471" cy="3809999"/>
          </a:xfrm>
        </p:spPr>
        <p:txBody>
          <a:bodyPr>
            <a:normAutofit/>
          </a:bodyPr>
          <a:lstStyle/>
          <a:p>
            <a:pPr>
              <a:lnSpc>
                <a:spcPct val="90000"/>
              </a:lnSpc>
            </a:pPr>
            <a:r>
              <a:rPr lang="en-US" sz="1700"/>
              <a:t>To avoid deviating from the goal, the definition of a problem sets the direction of the study.</a:t>
            </a:r>
          </a:p>
          <a:p>
            <a:pPr>
              <a:lnSpc>
                <a:spcPct val="90000"/>
              </a:lnSpc>
            </a:pPr>
            <a:r>
              <a:rPr lang="en-US" sz="1700"/>
              <a:t>To derive the objective</a:t>
            </a:r>
          </a:p>
          <a:p>
            <a:pPr>
              <a:lnSpc>
                <a:spcPct val="90000"/>
              </a:lnSpc>
            </a:pPr>
            <a:r>
              <a:rPr lang="en-US" sz="1700"/>
              <a:t>Proper methodology and selection of study</a:t>
            </a:r>
          </a:p>
          <a:p>
            <a:pPr>
              <a:lnSpc>
                <a:spcPct val="90000"/>
              </a:lnSpc>
            </a:pPr>
            <a:r>
              <a:rPr lang="en-US" sz="1700"/>
              <a:t>Selection of variables of the study</a:t>
            </a:r>
          </a:p>
          <a:p>
            <a:pPr>
              <a:lnSpc>
                <a:spcPct val="90000"/>
              </a:lnSpc>
            </a:pPr>
            <a:r>
              <a:rPr lang="en-US" sz="1700"/>
              <a:t>Clarity for readers</a:t>
            </a:r>
          </a:p>
          <a:p>
            <a:pPr>
              <a:lnSpc>
                <a:spcPct val="90000"/>
              </a:lnSpc>
            </a:pPr>
            <a:r>
              <a:rPr lang="en-US" sz="1700"/>
              <a:t>Definition helps the researchers to control the subjectivity or biases of the researcher</a:t>
            </a:r>
          </a:p>
          <a:p>
            <a:pPr>
              <a:lnSpc>
                <a:spcPct val="90000"/>
              </a:lnSpc>
            </a:pPr>
            <a:r>
              <a:rPr lang="en-US" sz="1700"/>
              <a:t>Makes study feasible</a:t>
            </a:r>
          </a:p>
          <a:p>
            <a:pPr>
              <a:lnSpc>
                <a:spcPct val="90000"/>
              </a:lnSpc>
            </a:pPr>
            <a:endParaRPr lang="en-IN" sz="1700"/>
          </a:p>
        </p:txBody>
      </p:sp>
      <p:pic>
        <p:nvPicPr>
          <p:cNvPr id="5" name="Picture 4" descr="Glasses on top of a book">
            <a:extLst>
              <a:ext uri="{FF2B5EF4-FFF2-40B4-BE49-F238E27FC236}">
                <a16:creationId xmlns:a16="http://schemas.microsoft.com/office/drawing/2014/main" id="{DABD7D11-794B-FC31-E553-9883E189CFB8}"/>
              </a:ext>
            </a:extLst>
          </p:cNvPr>
          <p:cNvPicPr>
            <a:picLocks noChangeAspect="1"/>
          </p:cNvPicPr>
          <p:nvPr/>
        </p:nvPicPr>
        <p:blipFill rotWithShape="1">
          <a:blip r:embed="rId3"/>
          <a:srcRect l="14948" r="40280" b="-1"/>
          <a:stretch/>
        </p:blipFill>
        <p:spPr>
          <a:xfrm>
            <a:off x="-1" y="10"/>
            <a:ext cx="4634680" cy="6857990"/>
          </a:xfrm>
          <a:prstGeom prst="rect">
            <a:avLst/>
          </a:prstGeom>
        </p:spPr>
      </p:pic>
    </p:spTree>
    <p:extLst>
      <p:ext uri="{BB962C8B-B14F-4D97-AF65-F5344CB8AC3E}">
        <p14:creationId xmlns:p14="http://schemas.microsoft.com/office/powerpoint/2010/main" val="380309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455D-496C-8C60-6419-D8C1136CD2CB}"/>
              </a:ext>
            </a:extLst>
          </p:cNvPr>
          <p:cNvSpPr>
            <a:spLocks noGrp="1"/>
          </p:cNvSpPr>
          <p:nvPr>
            <p:ph type="title"/>
          </p:nvPr>
        </p:nvSpPr>
        <p:spPr>
          <a:xfrm>
            <a:off x="648930" y="629266"/>
            <a:ext cx="6188190" cy="1622321"/>
          </a:xfrm>
        </p:spPr>
        <p:txBody>
          <a:bodyPr>
            <a:normAutofit/>
          </a:bodyPr>
          <a:lstStyle/>
          <a:p>
            <a:r>
              <a:rPr lang="en-US" b="1" i="0" u="none" strike="noStrike">
                <a:solidFill>
                  <a:srgbClr val="EBEBEB"/>
                </a:solidFill>
                <a:effectLst/>
                <a:latin typeface="Open Sans" panose="020B0606030504020204" pitchFamily="34" charset="0"/>
                <a:hlinkClick r:id="rId3" tooltip="technique involved in defining a problem">
                  <a:extLst>
                    <a:ext uri="{A12FA001-AC4F-418D-AE19-62706E023703}">
                      <ahyp:hlinkClr xmlns:ahyp="http://schemas.microsoft.com/office/drawing/2018/hyperlinkcolor" val="tx"/>
                    </a:ext>
                  </a:extLst>
                </a:hlinkClick>
              </a:rPr>
              <a:t>Technique Involved In Defining A Problem</a:t>
            </a:r>
            <a:r>
              <a:rPr lang="en-US" b="0" i="0">
                <a:solidFill>
                  <a:srgbClr val="EBEBEB"/>
                </a:solidFill>
                <a:effectLst/>
                <a:latin typeface="Open Sans" panose="020B0606030504020204" pitchFamily="34" charset="0"/>
              </a:rPr>
              <a:t> </a:t>
            </a:r>
            <a:endParaRPr lang="en-IN">
              <a:solidFill>
                <a:srgbClr val="EBEBEB"/>
              </a:solidFill>
            </a:endParaRPr>
          </a:p>
        </p:txBody>
      </p:sp>
      <p:sp>
        <p:nvSpPr>
          <p:cNvPr id="3" name="Content Placeholder 2">
            <a:extLst>
              <a:ext uri="{FF2B5EF4-FFF2-40B4-BE49-F238E27FC236}">
                <a16:creationId xmlns:a16="http://schemas.microsoft.com/office/drawing/2014/main" id="{3A5FF8C8-25F6-03FC-80BC-39AB36D84B3D}"/>
              </a:ext>
            </a:extLst>
          </p:cNvPr>
          <p:cNvSpPr>
            <a:spLocks noGrp="1"/>
          </p:cNvSpPr>
          <p:nvPr>
            <p:ph idx="1"/>
          </p:nvPr>
        </p:nvSpPr>
        <p:spPr>
          <a:xfrm>
            <a:off x="648930" y="2438400"/>
            <a:ext cx="6188189" cy="3785419"/>
          </a:xfrm>
        </p:spPr>
        <p:txBody>
          <a:bodyPr>
            <a:normAutofit/>
          </a:bodyPr>
          <a:lstStyle/>
          <a:p>
            <a:pPr marL="0" indent="0">
              <a:buNone/>
            </a:pPr>
            <a:r>
              <a:rPr lang="en-US" b="0" i="0">
                <a:solidFill>
                  <a:srgbClr val="FFFFFF"/>
                </a:solidFill>
                <a:effectLst/>
                <a:ea typeface="Open Sans" panose="020B0606030504020204" pitchFamily="34" charset="0"/>
                <a:cs typeface="Open Sans" panose="020B0606030504020204" pitchFamily="34" charset="0"/>
              </a:rPr>
              <a:t>The techniques involved are: </a:t>
            </a:r>
          </a:p>
          <a:p>
            <a:r>
              <a:rPr lang="en-US" b="0" i="0">
                <a:solidFill>
                  <a:srgbClr val="FFFFFF"/>
                </a:solidFill>
                <a:effectLst/>
                <a:ea typeface="Open Sans" panose="020B0606030504020204" pitchFamily="34" charset="0"/>
                <a:cs typeface="Open Sans" panose="020B0606030504020204" pitchFamily="34" charset="0"/>
              </a:rPr>
              <a:t>Statement of the problem in a general way </a:t>
            </a:r>
          </a:p>
          <a:p>
            <a:r>
              <a:rPr lang="en-US" b="0" i="0">
                <a:solidFill>
                  <a:srgbClr val="FFFFFF"/>
                </a:solidFill>
                <a:effectLst/>
                <a:ea typeface="Open Sans" panose="020B0606030504020204" pitchFamily="34" charset="0"/>
                <a:cs typeface="Open Sans" panose="020B0606030504020204" pitchFamily="34" charset="0"/>
              </a:rPr>
              <a:t>Understanding the nature of the problem </a:t>
            </a:r>
          </a:p>
          <a:p>
            <a:r>
              <a:rPr lang="en-US" b="0" i="0">
                <a:solidFill>
                  <a:srgbClr val="FFFFFF"/>
                </a:solidFill>
                <a:effectLst/>
                <a:ea typeface="Open Sans" panose="020B0606030504020204" pitchFamily="34" charset="0"/>
                <a:cs typeface="Open Sans" panose="020B0606030504020204" pitchFamily="34" charset="0"/>
              </a:rPr>
              <a:t>Surveying the available literature </a:t>
            </a:r>
          </a:p>
          <a:p>
            <a:r>
              <a:rPr lang="en-US" b="0" i="0">
                <a:solidFill>
                  <a:srgbClr val="FFFFFF"/>
                </a:solidFill>
                <a:effectLst/>
                <a:ea typeface="Open Sans" panose="020B0606030504020204" pitchFamily="34" charset="0"/>
                <a:cs typeface="Open Sans" panose="020B0606030504020204" pitchFamily="34" charset="0"/>
              </a:rPr>
              <a:t>Developing ideas through discussions </a:t>
            </a:r>
          </a:p>
          <a:p>
            <a:r>
              <a:rPr lang="en-US" b="0" i="0">
                <a:solidFill>
                  <a:srgbClr val="FFFFFF"/>
                </a:solidFill>
                <a:effectLst/>
                <a:ea typeface="Open Sans" panose="020B0606030504020204" pitchFamily="34" charset="0"/>
                <a:cs typeface="Open Sans" panose="020B0606030504020204" pitchFamily="34" charset="0"/>
              </a:rPr>
              <a:t>Rephrasing the research problem into a working proposition.</a:t>
            </a:r>
            <a:endParaRPr lang="en-IN">
              <a:solidFill>
                <a:srgbClr val="FFFFFF"/>
              </a:solidFill>
              <a:ea typeface="Open Sans" panose="020B0606030504020204" pitchFamily="34" charset="0"/>
              <a:cs typeface="Open Sans" panose="020B0606030504020204" pitchFamily="34" charset="0"/>
            </a:endParaRPr>
          </a:p>
        </p:txBody>
      </p:sp>
      <p:pic>
        <p:nvPicPr>
          <p:cNvPr id="7" name="Picture 4" descr="Many question marks on black background">
            <a:extLst>
              <a:ext uri="{FF2B5EF4-FFF2-40B4-BE49-F238E27FC236}">
                <a16:creationId xmlns:a16="http://schemas.microsoft.com/office/drawing/2014/main" id="{9886013D-5FB1-88F9-A292-216B10A16542}"/>
              </a:ext>
            </a:extLst>
          </p:cNvPr>
          <p:cNvPicPr>
            <a:picLocks noChangeAspect="1"/>
          </p:cNvPicPr>
          <p:nvPr/>
        </p:nvPicPr>
        <p:blipFill rotWithShape="1">
          <a:blip r:embed="rId4"/>
          <a:srcRect l="55852" r="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371507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30A9-8DDD-086A-B321-B55D3E2E55E7}"/>
              </a:ext>
            </a:extLst>
          </p:cNvPr>
          <p:cNvSpPr>
            <a:spLocks noGrp="1"/>
          </p:cNvSpPr>
          <p:nvPr>
            <p:ph type="title"/>
          </p:nvPr>
        </p:nvSpPr>
        <p:spPr>
          <a:xfrm>
            <a:off x="648930" y="629266"/>
            <a:ext cx="6188190" cy="1622321"/>
          </a:xfrm>
        </p:spPr>
        <p:txBody>
          <a:bodyPr>
            <a:normAutofit/>
          </a:bodyPr>
          <a:lstStyle/>
          <a:p>
            <a:r>
              <a:rPr lang="en-US" b="1">
                <a:solidFill>
                  <a:srgbClr val="EBEBEB"/>
                </a:solidFill>
              </a:rPr>
              <a:t>Literature review</a:t>
            </a:r>
            <a:endParaRPr lang="en-IN" b="1">
              <a:solidFill>
                <a:srgbClr val="EBEBEB"/>
              </a:solidFill>
            </a:endParaRPr>
          </a:p>
        </p:txBody>
      </p:sp>
      <p:sp>
        <p:nvSpPr>
          <p:cNvPr id="3" name="Content Placeholder 2">
            <a:extLst>
              <a:ext uri="{FF2B5EF4-FFF2-40B4-BE49-F238E27FC236}">
                <a16:creationId xmlns:a16="http://schemas.microsoft.com/office/drawing/2014/main" id="{E6DE066C-0852-9CF5-AB06-8D88836F7EEB}"/>
              </a:ext>
            </a:extLst>
          </p:cNvPr>
          <p:cNvSpPr>
            <a:spLocks noGrp="1"/>
          </p:cNvSpPr>
          <p:nvPr>
            <p:ph idx="1"/>
          </p:nvPr>
        </p:nvSpPr>
        <p:spPr>
          <a:xfrm>
            <a:off x="648930" y="2438400"/>
            <a:ext cx="6188189" cy="3785419"/>
          </a:xfrm>
        </p:spPr>
        <p:txBody>
          <a:bodyPr>
            <a:normAutofit/>
          </a:bodyPr>
          <a:lstStyle/>
          <a:p>
            <a:r>
              <a:rPr lang="en-US" b="0" i="0">
                <a:solidFill>
                  <a:srgbClr val="FFFFFF"/>
                </a:solidFill>
                <a:effectLst/>
                <a:latin typeface="TT Tricks Regular"/>
              </a:rPr>
              <a:t>Drafting a strong literature review is considered the foundation of any research. </a:t>
            </a:r>
          </a:p>
          <a:p>
            <a:r>
              <a:rPr lang="en-US" b="0" i="0">
                <a:solidFill>
                  <a:srgbClr val="FFFFFF"/>
                </a:solidFill>
                <a:effectLst/>
                <a:latin typeface="TT Tricks Regular"/>
              </a:rPr>
              <a:t>It helps to evaluate existing research and tells your teacher how your research is relevant to the respective field. </a:t>
            </a:r>
          </a:p>
          <a:p>
            <a:r>
              <a:rPr lang="en-US" b="0" i="0">
                <a:solidFill>
                  <a:srgbClr val="FFFFFF"/>
                </a:solidFill>
                <a:effectLst/>
                <a:latin typeface="TT Tricks Regular"/>
              </a:rPr>
              <a:t>Moreover, it also discusses new insights that your research will contribute to the field of study.</a:t>
            </a:r>
            <a:endParaRPr lang="en-IN">
              <a:solidFill>
                <a:srgbClr val="FFFFFF"/>
              </a:solidFill>
            </a:endParaRPr>
          </a:p>
        </p:txBody>
      </p:sp>
      <p:pic>
        <p:nvPicPr>
          <p:cNvPr id="5" name="Picture 4" descr="Blue coloured book">
            <a:extLst>
              <a:ext uri="{FF2B5EF4-FFF2-40B4-BE49-F238E27FC236}">
                <a16:creationId xmlns:a16="http://schemas.microsoft.com/office/drawing/2014/main" id="{DA4F4A93-4837-D39F-264A-3AF37193D664}"/>
              </a:ext>
            </a:extLst>
          </p:cNvPr>
          <p:cNvPicPr>
            <a:picLocks noChangeAspect="1"/>
          </p:cNvPicPr>
          <p:nvPr/>
        </p:nvPicPr>
        <p:blipFill rotWithShape="1">
          <a:blip r:embed="rId3"/>
          <a:srcRect l="23544" r="27968"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85816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B586-3F48-2120-1E9F-3FBECF6DED06}"/>
              </a:ext>
            </a:extLst>
          </p:cNvPr>
          <p:cNvSpPr>
            <a:spLocks noGrp="1"/>
          </p:cNvSpPr>
          <p:nvPr>
            <p:ph type="title"/>
          </p:nvPr>
        </p:nvSpPr>
        <p:spPr>
          <a:xfrm>
            <a:off x="648930" y="629266"/>
            <a:ext cx="6188190" cy="1622321"/>
          </a:xfrm>
        </p:spPr>
        <p:txBody>
          <a:bodyPr>
            <a:normAutofit/>
          </a:bodyPr>
          <a:lstStyle/>
          <a:p>
            <a:r>
              <a:rPr lang="en-US" sz="3900" b="1" i="0">
                <a:solidFill>
                  <a:srgbClr val="EBEBEB"/>
                </a:solidFill>
                <a:effectLst/>
                <a:latin typeface="TT Commons"/>
              </a:rPr>
              <a:t>What is a Literature Review?</a:t>
            </a:r>
            <a:br>
              <a:rPr lang="en-US" sz="3900" b="1" i="0">
                <a:solidFill>
                  <a:srgbClr val="EBEBEB"/>
                </a:solidFill>
                <a:effectLst/>
                <a:latin typeface="TT Commons"/>
              </a:rPr>
            </a:br>
            <a:endParaRPr lang="en-IN" sz="3900">
              <a:solidFill>
                <a:srgbClr val="EBEBEB"/>
              </a:solidFill>
            </a:endParaRPr>
          </a:p>
        </p:txBody>
      </p:sp>
      <p:sp>
        <p:nvSpPr>
          <p:cNvPr id="3" name="Content Placeholder 2">
            <a:extLst>
              <a:ext uri="{FF2B5EF4-FFF2-40B4-BE49-F238E27FC236}">
                <a16:creationId xmlns:a16="http://schemas.microsoft.com/office/drawing/2014/main" id="{21D7B3C5-7C09-B23E-9DBB-D653603BF7CB}"/>
              </a:ext>
            </a:extLst>
          </p:cNvPr>
          <p:cNvSpPr>
            <a:spLocks noGrp="1"/>
          </p:cNvSpPr>
          <p:nvPr>
            <p:ph idx="1"/>
          </p:nvPr>
        </p:nvSpPr>
        <p:spPr>
          <a:xfrm>
            <a:off x="648930" y="2438400"/>
            <a:ext cx="6188189" cy="3785419"/>
          </a:xfrm>
        </p:spPr>
        <p:txBody>
          <a:bodyPr>
            <a:normAutofit/>
          </a:bodyPr>
          <a:lstStyle/>
          <a:p>
            <a:pPr>
              <a:lnSpc>
                <a:spcPct val="90000"/>
              </a:lnSpc>
            </a:pPr>
            <a:r>
              <a:rPr lang="en-US" sz="1700" b="0" i="0">
                <a:solidFill>
                  <a:srgbClr val="FFFFFF"/>
                </a:solidFill>
                <a:effectLst/>
                <a:latin typeface="TT Tricks Regular"/>
              </a:rPr>
              <a:t>A literature review is the research and evaluation of the available literature in your chosen topic area. It includes a survey of scholarly sources to provide an overview of the current research and available data and knowledge.</a:t>
            </a:r>
          </a:p>
          <a:p>
            <a:pPr>
              <a:lnSpc>
                <a:spcPct val="90000"/>
              </a:lnSpc>
            </a:pPr>
            <a:r>
              <a:rPr lang="en-US" sz="1700" b="0" i="0">
                <a:solidFill>
                  <a:srgbClr val="FFFFFF"/>
                </a:solidFill>
                <a:effectLst/>
                <a:latin typeface="TT Tricks Regular"/>
              </a:rPr>
              <a:t>These sources include books, journal articles, and newspapers, that relate to your research question.</a:t>
            </a:r>
          </a:p>
          <a:p>
            <a:pPr>
              <a:lnSpc>
                <a:spcPct val="90000"/>
              </a:lnSpc>
            </a:pPr>
            <a:r>
              <a:rPr lang="en-US" sz="1700" b="0" i="0">
                <a:solidFill>
                  <a:srgbClr val="FFFFFF"/>
                </a:solidFill>
                <a:effectLst/>
                <a:latin typeface="TT Tricks Regular"/>
              </a:rPr>
              <a:t>Moreover, it not only summarizes the sources. But it also analyzes, interprets, and evaluates the relevant theories, methods, points of view, and gaps in the existing literature.</a:t>
            </a:r>
          </a:p>
          <a:p>
            <a:pPr>
              <a:lnSpc>
                <a:spcPct val="90000"/>
              </a:lnSpc>
            </a:pPr>
            <a:r>
              <a:rPr lang="en-US" sz="1700" b="0" i="0">
                <a:solidFill>
                  <a:srgbClr val="FFFFFF"/>
                </a:solidFill>
                <a:effectLst/>
                <a:latin typeface="TT Tricks Regular"/>
              </a:rPr>
              <a:t>However, this does not mean that a literature review is based on previous searches only. The writer discusses the research question and its various aspects and discusses the relevant study to support this claim.</a:t>
            </a:r>
          </a:p>
          <a:p>
            <a:pPr>
              <a:lnSpc>
                <a:spcPct val="90000"/>
              </a:lnSpc>
            </a:pPr>
            <a:endParaRPr lang="en-IN" sz="1700">
              <a:solidFill>
                <a:srgbClr val="FFFFFF"/>
              </a:solidFill>
            </a:endParaRPr>
          </a:p>
        </p:txBody>
      </p:sp>
      <p:pic>
        <p:nvPicPr>
          <p:cNvPr id="5" name="Picture 4" descr="A top view of books with different cover colours">
            <a:extLst>
              <a:ext uri="{FF2B5EF4-FFF2-40B4-BE49-F238E27FC236}">
                <a16:creationId xmlns:a16="http://schemas.microsoft.com/office/drawing/2014/main" id="{E4EC8D8E-F038-5C81-5CF5-2D411209555A}"/>
              </a:ext>
            </a:extLst>
          </p:cNvPr>
          <p:cNvPicPr>
            <a:picLocks noChangeAspect="1"/>
          </p:cNvPicPr>
          <p:nvPr/>
        </p:nvPicPr>
        <p:blipFill rotWithShape="1">
          <a:blip r:embed="rId3"/>
          <a:srcRect l="9560" r="18068"/>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56452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8F09-325B-0551-D874-A7566340D500}"/>
              </a:ext>
            </a:extLst>
          </p:cNvPr>
          <p:cNvSpPr>
            <a:spLocks noGrp="1"/>
          </p:cNvSpPr>
          <p:nvPr>
            <p:ph type="title"/>
          </p:nvPr>
        </p:nvSpPr>
        <p:spPr>
          <a:xfrm>
            <a:off x="648930" y="629266"/>
            <a:ext cx="6188190" cy="1622321"/>
          </a:xfrm>
        </p:spPr>
        <p:txBody>
          <a:bodyPr>
            <a:normAutofit/>
          </a:bodyPr>
          <a:lstStyle/>
          <a:p>
            <a:r>
              <a:rPr lang="en-US" b="1" i="0">
                <a:solidFill>
                  <a:srgbClr val="EBEBEB"/>
                </a:solidFill>
                <a:effectLst/>
                <a:latin typeface="TT Commons"/>
              </a:rPr>
              <a:t> Importance of a Good Literature Review?</a:t>
            </a:r>
            <a:endParaRPr lang="en-IN">
              <a:solidFill>
                <a:srgbClr val="EBEBEB"/>
              </a:solidFill>
            </a:endParaRPr>
          </a:p>
        </p:txBody>
      </p:sp>
      <p:sp>
        <p:nvSpPr>
          <p:cNvPr id="3" name="Content Placeholder 2">
            <a:extLst>
              <a:ext uri="{FF2B5EF4-FFF2-40B4-BE49-F238E27FC236}">
                <a16:creationId xmlns:a16="http://schemas.microsoft.com/office/drawing/2014/main" id="{82D3F25A-9419-255A-4C7B-A3BDA85ED72B}"/>
              </a:ext>
            </a:extLst>
          </p:cNvPr>
          <p:cNvSpPr>
            <a:spLocks noGrp="1"/>
          </p:cNvSpPr>
          <p:nvPr>
            <p:ph idx="1"/>
          </p:nvPr>
        </p:nvSpPr>
        <p:spPr>
          <a:xfrm>
            <a:off x="648930" y="2438400"/>
            <a:ext cx="6188189" cy="3785419"/>
          </a:xfrm>
        </p:spPr>
        <p:txBody>
          <a:bodyPr>
            <a:normAutofit/>
          </a:bodyPr>
          <a:lstStyle/>
          <a:p>
            <a:pPr>
              <a:lnSpc>
                <a:spcPct val="90000"/>
              </a:lnSpc>
            </a:pPr>
            <a:r>
              <a:rPr lang="en-US" sz="1400" b="0" i="0">
                <a:solidFill>
                  <a:srgbClr val="FFFFFF"/>
                </a:solidFill>
                <a:effectLst/>
                <a:latin typeface="TT Tricks Regular"/>
              </a:rPr>
              <a:t>Some of the key reasons to add a literature review into your research paper, thesis, and dissertation include:</a:t>
            </a:r>
          </a:p>
          <a:p>
            <a:pPr>
              <a:lnSpc>
                <a:spcPct val="90000"/>
              </a:lnSpc>
              <a:buFont typeface="Arial" panose="020B0604020202020204" pitchFamily="34" charset="0"/>
              <a:buChar char="•"/>
            </a:pPr>
            <a:r>
              <a:rPr lang="en-US" sz="1400" b="0" i="0">
                <a:solidFill>
                  <a:srgbClr val="FFFFFF"/>
                </a:solidFill>
                <a:effectLst/>
                <a:latin typeface="TT Tricks Regular"/>
              </a:rPr>
              <a:t>It shows that the writer is familiar with the topic and the relevant literature.</a:t>
            </a:r>
          </a:p>
          <a:p>
            <a:pPr>
              <a:lnSpc>
                <a:spcPct val="90000"/>
              </a:lnSpc>
              <a:buFont typeface="Arial" panose="020B0604020202020204" pitchFamily="34" charset="0"/>
              <a:buChar char="•"/>
            </a:pPr>
            <a:r>
              <a:rPr lang="en-US" sz="1400" b="0" i="0">
                <a:solidFill>
                  <a:srgbClr val="FFFFFF"/>
                </a:solidFill>
                <a:effectLst/>
                <a:latin typeface="TT Tricks Regular"/>
              </a:rPr>
              <a:t>It helps to develop a theoretical framework and methodology for </a:t>
            </a:r>
            <a:r>
              <a:rPr lang="en-US" sz="1400">
                <a:solidFill>
                  <a:srgbClr val="FFFFFF"/>
                </a:solidFill>
                <a:latin typeface="TT Tricks Regular"/>
              </a:rPr>
              <a:t>the</a:t>
            </a:r>
            <a:r>
              <a:rPr lang="en-US" sz="1400" b="0" i="0">
                <a:solidFill>
                  <a:srgbClr val="FFFFFF"/>
                </a:solidFill>
                <a:effectLst/>
                <a:latin typeface="TT Tricks Regular"/>
              </a:rPr>
              <a:t> research.</a:t>
            </a:r>
          </a:p>
          <a:p>
            <a:pPr>
              <a:lnSpc>
                <a:spcPct val="90000"/>
              </a:lnSpc>
              <a:buFont typeface="Arial" panose="020B0604020202020204" pitchFamily="34" charset="0"/>
              <a:buChar char="•"/>
            </a:pPr>
            <a:r>
              <a:rPr lang="en-US" sz="1400" b="0" i="0">
                <a:solidFill>
                  <a:srgbClr val="FFFFFF"/>
                </a:solidFill>
                <a:effectLst/>
                <a:latin typeface="TT Tricks Regular"/>
              </a:rPr>
              <a:t>It enables you to identify a research gap and contribute to filling that void by contributing to the field.</a:t>
            </a:r>
          </a:p>
          <a:p>
            <a:pPr>
              <a:lnSpc>
                <a:spcPct val="90000"/>
              </a:lnSpc>
              <a:buFont typeface="Arial" panose="020B0604020202020204" pitchFamily="34" charset="0"/>
              <a:buChar char="•"/>
            </a:pPr>
            <a:r>
              <a:rPr lang="en-US" sz="1400" b="0" i="0">
                <a:solidFill>
                  <a:srgbClr val="FFFFFF"/>
                </a:solidFill>
                <a:effectLst/>
                <a:latin typeface="TT Tricks Regular"/>
              </a:rPr>
              <a:t>It resolves any conflicts between the previous studies.</a:t>
            </a:r>
          </a:p>
          <a:p>
            <a:pPr>
              <a:lnSpc>
                <a:spcPct val="90000"/>
              </a:lnSpc>
              <a:buFont typeface="Arial" panose="020B0604020202020204" pitchFamily="34" charset="0"/>
              <a:buChar char="•"/>
            </a:pPr>
            <a:r>
              <a:rPr lang="en-US" sz="1400">
                <a:solidFill>
                  <a:srgbClr val="FFFFFF"/>
                </a:solidFill>
              </a:rPr>
              <a:t>Identify and highlight gaps and shortcomings in the existing body of knowledge and how things need to change.</a:t>
            </a:r>
          </a:p>
          <a:p>
            <a:pPr>
              <a:lnSpc>
                <a:spcPct val="90000"/>
              </a:lnSpc>
              <a:buFont typeface="Arial" panose="020B0604020202020204" pitchFamily="34" charset="0"/>
              <a:buChar char="•"/>
            </a:pPr>
            <a:r>
              <a:rPr lang="en-US" sz="1400">
                <a:solidFill>
                  <a:srgbClr val="FFFFFF"/>
                </a:solidFill>
              </a:rPr>
              <a:t>Convey to readers how your study is different or how it contributes to the research area.</a:t>
            </a:r>
            <a:endParaRPr lang="en-US" sz="1400" b="0" i="0">
              <a:solidFill>
                <a:srgbClr val="FFFFFF"/>
              </a:solidFill>
              <a:effectLst/>
              <a:latin typeface="TT Tricks Regular"/>
            </a:endParaRPr>
          </a:p>
        </p:txBody>
      </p:sp>
      <p:pic>
        <p:nvPicPr>
          <p:cNvPr id="5" name="Picture 4" descr="Open book">
            <a:extLst>
              <a:ext uri="{FF2B5EF4-FFF2-40B4-BE49-F238E27FC236}">
                <a16:creationId xmlns:a16="http://schemas.microsoft.com/office/drawing/2014/main" id="{90251154-8E1F-BD6C-DDEE-C1B185481CC1}"/>
              </a:ext>
            </a:extLst>
          </p:cNvPr>
          <p:cNvPicPr>
            <a:picLocks noChangeAspect="1"/>
          </p:cNvPicPr>
          <p:nvPr/>
        </p:nvPicPr>
        <p:blipFill rotWithShape="1">
          <a:blip r:embed="rId3"/>
          <a:srcRect l="25193" r="26498"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79207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10AA-DCA3-A4BF-3E12-D5B588E99037}"/>
              </a:ext>
            </a:extLst>
          </p:cNvPr>
          <p:cNvSpPr>
            <a:spLocks noGrp="1"/>
          </p:cNvSpPr>
          <p:nvPr>
            <p:ph type="title"/>
          </p:nvPr>
        </p:nvSpPr>
        <p:spPr>
          <a:xfrm>
            <a:off x="648930" y="629266"/>
            <a:ext cx="6188190" cy="1622321"/>
          </a:xfrm>
        </p:spPr>
        <p:txBody>
          <a:bodyPr>
            <a:normAutofit/>
          </a:bodyPr>
          <a:lstStyle/>
          <a:p>
            <a:r>
              <a:rPr lang="en-US" b="1" dirty="0">
                <a:solidFill>
                  <a:srgbClr val="EBEBEB"/>
                </a:solidFill>
                <a:latin typeface="Arial" panose="020B0604020202020204" pitchFamily="34" charset="0"/>
                <a:cs typeface="Arial" panose="020B0604020202020204" pitchFamily="34" charset="0"/>
              </a:rPr>
              <a:t>What is research?</a:t>
            </a:r>
            <a:endParaRPr lang="en-IN" b="1" dirty="0">
              <a:solidFill>
                <a:srgbClr val="EBEBEB"/>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8732E14-4C76-5AE6-5CCC-1A460820EF97}"/>
              </a:ext>
            </a:extLst>
          </p:cNvPr>
          <p:cNvSpPr>
            <a:spLocks noGrp="1"/>
          </p:cNvSpPr>
          <p:nvPr>
            <p:ph idx="1"/>
          </p:nvPr>
        </p:nvSpPr>
        <p:spPr>
          <a:xfrm>
            <a:off x="476652" y="1536290"/>
            <a:ext cx="8280051" cy="3785419"/>
          </a:xfrm>
        </p:spPr>
        <p:txBody>
          <a:bodyPr>
            <a:normAutofit/>
          </a:bodyPr>
          <a:lstStyle/>
          <a:p>
            <a:pPr algn="just"/>
            <a:r>
              <a:rPr lang="en-US" altLang="en-US" sz="2400" b="1" dirty="0">
                <a:solidFill>
                  <a:srgbClr val="FFFFFF"/>
                </a:solidFill>
                <a:latin typeface="Arial" panose="020B0604020202020204" pitchFamily="34" charset="0"/>
                <a:cs typeface="Arial" panose="020B0604020202020204" pitchFamily="34" charset="0"/>
              </a:rPr>
              <a:t>Careful or diligent search</a:t>
            </a:r>
          </a:p>
          <a:p>
            <a:pPr algn="just"/>
            <a:r>
              <a:rPr lang="en-US" altLang="en-US" sz="2400" b="1" dirty="0">
                <a:solidFill>
                  <a:srgbClr val="FFFFFF"/>
                </a:solidFill>
                <a:latin typeface="Arial" panose="020B0604020202020204" pitchFamily="34" charset="0"/>
                <a:cs typeface="Arial" panose="020B0604020202020204" pitchFamily="34" charset="0"/>
              </a:rPr>
              <a:t>Studious inquiry or examination; especially : investigation or experimentation aimed at the discovery and interpretation of facts, revision of accepted theories or laws in the light of new facts, or practical application of such new or revised theories or laws.</a:t>
            </a:r>
          </a:p>
          <a:p>
            <a:pPr algn="just"/>
            <a:r>
              <a:rPr lang="en-US" altLang="en-US" sz="2400" b="1" dirty="0">
                <a:solidFill>
                  <a:srgbClr val="FFFFFF"/>
                </a:solidFill>
                <a:latin typeface="Arial" panose="020B0604020202020204" pitchFamily="34" charset="0"/>
                <a:cs typeface="Arial" panose="020B0604020202020204" pitchFamily="34" charset="0"/>
              </a:rPr>
              <a:t>The collecting of information about a particular subject </a:t>
            </a:r>
            <a:endParaRPr lang="en-IN" sz="2400" b="1" dirty="0">
              <a:solidFill>
                <a:srgbClr val="FFFFFF"/>
              </a:solidFill>
              <a:latin typeface="Arial" panose="020B0604020202020204" pitchFamily="34" charset="0"/>
              <a:cs typeface="Arial" panose="020B0604020202020204" pitchFamily="34" charset="0"/>
            </a:endParaRPr>
          </a:p>
        </p:txBody>
      </p:sp>
      <p:pic>
        <p:nvPicPr>
          <p:cNvPr id="5" name="Picture 4" descr="Magnifying glass and question mark">
            <a:extLst>
              <a:ext uri="{FF2B5EF4-FFF2-40B4-BE49-F238E27FC236}">
                <a16:creationId xmlns:a16="http://schemas.microsoft.com/office/drawing/2014/main" id="{8C0F5108-9EC0-B3BB-F07A-27FC44423715}"/>
              </a:ext>
            </a:extLst>
          </p:cNvPr>
          <p:cNvPicPr>
            <a:picLocks noChangeAspect="1"/>
          </p:cNvPicPr>
          <p:nvPr/>
        </p:nvPicPr>
        <p:blipFill rotWithShape="1">
          <a:blip r:embed="rId3"/>
          <a:srcRect l="34087" r="25204"/>
          <a:stretch/>
        </p:blipFill>
        <p:spPr>
          <a:xfrm>
            <a:off x="8928981" y="1"/>
            <a:ext cx="3263439" cy="4996069"/>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446612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DCE1-CBD8-9809-3A1C-B71708C24FD1}"/>
              </a:ext>
            </a:extLst>
          </p:cNvPr>
          <p:cNvSpPr>
            <a:spLocks noGrp="1"/>
          </p:cNvSpPr>
          <p:nvPr>
            <p:ph type="title"/>
          </p:nvPr>
        </p:nvSpPr>
        <p:spPr>
          <a:xfrm>
            <a:off x="5282381" y="629266"/>
            <a:ext cx="4767471" cy="1641986"/>
          </a:xfrm>
        </p:spPr>
        <p:txBody>
          <a:bodyPr>
            <a:normAutofit/>
          </a:bodyPr>
          <a:lstStyle/>
          <a:p>
            <a:pPr>
              <a:lnSpc>
                <a:spcPct val="90000"/>
              </a:lnSpc>
            </a:pPr>
            <a:r>
              <a:rPr lang="en-US" sz="3600" b="1"/>
              <a:t>How long should a literature review be?</a:t>
            </a:r>
            <a:endParaRPr lang="en-IN" sz="3600" b="1"/>
          </a:p>
        </p:txBody>
      </p:sp>
      <p:sp>
        <p:nvSpPr>
          <p:cNvPr id="3" name="Content Placeholder 2">
            <a:extLst>
              <a:ext uri="{FF2B5EF4-FFF2-40B4-BE49-F238E27FC236}">
                <a16:creationId xmlns:a16="http://schemas.microsoft.com/office/drawing/2014/main" id="{F14915F1-21F8-D313-98D6-D845F0E81FBF}"/>
              </a:ext>
            </a:extLst>
          </p:cNvPr>
          <p:cNvSpPr>
            <a:spLocks noGrp="1"/>
          </p:cNvSpPr>
          <p:nvPr>
            <p:ph idx="1"/>
          </p:nvPr>
        </p:nvSpPr>
        <p:spPr>
          <a:xfrm>
            <a:off x="5282381" y="2438400"/>
            <a:ext cx="4767471" cy="3809999"/>
          </a:xfrm>
        </p:spPr>
        <p:txBody>
          <a:bodyPr>
            <a:normAutofit/>
          </a:bodyPr>
          <a:lstStyle/>
          <a:p>
            <a:pPr>
              <a:lnSpc>
                <a:spcPct val="90000"/>
              </a:lnSpc>
            </a:pPr>
            <a:r>
              <a:rPr lang="en-US" sz="1700"/>
              <a:t>Ideally, the literature review should take up 15%-40% of the total length of your manuscript. So, if you have a 10,000-word research paper, the minimum word count could be 1500.</a:t>
            </a:r>
          </a:p>
          <a:p>
            <a:pPr>
              <a:lnSpc>
                <a:spcPct val="90000"/>
              </a:lnSpc>
            </a:pPr>
            <a:r>
              <a:rPr lang="en-US" sz="1700"/>
              <a:t>Your literature review format depends heavily on the kind of manuscript you are writing — an entire chapter in case of doctoral theses, a part of the introductory section in a research article, to a full-fledged review article that examines the previously published research on a topic.</a:t>
            </a:r>
            <a:endParaRPr lang="en-IN" sz="1700"/>
          </a:p>
        </p:txBody>
      </p:sp>
      <p:pic>
        <p:nvPicPr>
          <p:cNvPr id="5" name="Picture 4">
            <a:extLst>
              <a:ext uri="{FF2B5EF4-FFF2-40B4-BE49-F238E27FC236}">
                <a16:creationId xmlns:a16="http://schemas.microsoft.com/office/drawing/2014/main" id="{A3567D87-2382-4409-BF97-982996236A92}"/>
              </a:ext>
            </a:extLst>
          </p:cNvPr>
          <p:cNvPicPr>
            <a:picLocks noChangeAspect="1"/>
          </p:cNvPicPr>
          <p:nvPr/>
        </p:nvPicPr>
        <p:blipFill rotWithShape="1">
          <a:blip r:embed="rId3"/>
          <a:srcRect l="35433" r="26553"/>
          <a:stretch/>
        </p:blipFill>
        <p:spPr>
          <a:xfrm>
            <a:off x="-1" y="10"/>
            <a:ext cx="4634680" cy="6857990"/>
          </a:xfrm>
          <a:prstGeom prst="rect">
            <a:avLst/>
          </a:prstGeom>
        </p:spPr>
      </p:pic>
    </p:spTree>
    <p:extLst>
      <p:ext uri="{BB962C8B-B14F-4D97-AF65-F5344CB8AC3E}">
        <p14:creationId xmlns:p14="http://schemas.microsoft.com/office/powerpoint/2010/main" val="3207178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36BC-DB65-AB76-168E-30A3911C8595}"/>
              </a:ext>
            </a:extLst>
          </p:cNvPr>
          <p:cNvSpPr>
            <a:spLocks noGrp="1"/>
          </p:cNvSpPr>
          <p:nvPr>
            <p:ph type="title"/>
          </p:nvPr>
        </p:nvSpPr>
        <p:spPr>
          <a:xfrm>
            <a:off x="5282381" y="629266"/>
            <a:ext cx="4767471" cy="1641986"/>
          </a:xfrm>
        </p:spPr>
        <p:txBody>
          <a:bodyPr>
            <a:normAutofit/>
          </a:bodyPr>
          <a:lstStyle/>
          <a:p>
            <a:r>
              <a:rPr lang="en-US" b="1" dirty="0"/>
              <a:t>Different types of literature reviews</a:t>
            </a:r>
            <a:endParaRPr lang="en-IN" b="1" dirty="0"/>
          </a:p>
        </p:txBody>
      </p:sp>
      <p:sp>
        <p:nvSpPr>
          <p:cNvPr id="3" name="Content Placeholder 2">
            <a:extLst>
              <a:ext uri="{FF2B5EF4-FFF2-40B4-BE49-F238E27FC236}">
                <a16:creationId xmlns:a16="http://schemas.microsoft.com/office/drawing/2014/main" id="{FF8EEB57-8656-84C2-ED19-A205FF5F3F8E}"/>
              </a:ext>
            </a:extLst>
          </p:cNvPr>
          <p:cNvSpPr>
            <a:spLocks noGrp="1"/>
          </p:cNvSpPr>
          <p:nvPr>
            <p:ph idx="1"/>
          </p:nvPr>
        </p:nvSpPr>
        <p:spPr>
          <a:xfrm>
            <a:off x="5282381" y="2438400"/>
            <a:ext cx="4767471" cy="3809999"/>
          </a:xfrm>
        </p:spPr>
        <p:txBody>
          <a:bodyPr>
            <a:normAutofit/>
          </a:bodyPr>
          <a:lstStyle/>
          <a:p>
            <a:pPr marL="0" indent="0">
              <a:lnSpc>
                <a:spcPct val="90000"/>
              </a:lnSpc>
              <a:buNone/>
            </a:pPr>
            <a:r>
              <a:rPr lang="en-US" sz="1700"/>
              <a:t>All literature reviews are not the same. There are a variety of possible approaches that you can take. It all depends on the type of research you are pursuing. </a:t>
            </a:r>
          </a:p>
          <a:p>
            <a:pPr marL="0" indent="0">
              <a:lnSpc>
                <a:spcPct val="90000"/>
              </a:lnSpc>
              <a:buNone/>
            </a:pPr>
            <a:r>
              <a:rPr lang="en-US" sz="1700"/>
              <a:t>Here are the different types of literature reviews:</a:t>
            </a:r>
            <a:endParaRPr lang="en-IN" sz="1700"/>
          </a:p>
          <a:p>
            <a:pPr marL="0" indent="0">
              <a:lnSpc>
                <a:spcPct val="90000"/>
              </a:lnSpc>
              <a:buNone/>
            </a:pPr>
            <a:r>
              <a:rPr lang="en-IN" sz="1700" b="1"/>
              <a:t>1. Argumentative review:</a:t>
            </a:r>
          </a:p>
          <a:p>
            <a:pPr marL="0" indent="0">
              <a:lnSpc>
                <a:spcPct val="90000"/>
              </a:lnSpc>
              <a:buNone/>
            </a:pPr>
            <a:r>
              <a:rPr lang="en-US" sz="1700"/>
              <a:t>It is called an argumentative review when you carefully present literature that only supports or counters a specific argument or premise to establish a viewpoint.</a:t>
            </a:r>
          </a:p>
        </p:txBody>
      </p:sp>
      <p:pic>
        <p:nvPicPr>
          <p:cNvPr id="5" name="Picture 4" descr="Close-up of open book against blurred bookshelf background">
            <a:extLst>
              <a:ext uri="{FF2B5EF4-FFF2-40B4-BE49-F238E27FC236}">
                <a16:creationId xmlns:a16="http://schemas.microsoft.com/office/drawing/2014/main" id="{7619B9A4-63D4-5844-3179-D7338056CA8C}"/>
              </a:ext>
            </a:extLst>
          </p:cNvPr>
          <p:cNvPicPr>
            <a:picLocks noChangeAspect="1"/>
          </p:cNvPicPr>
          <p:nvPr/>
        </p:nvPicPr>
        <p:blipFill rotWithShape="1">
          <a:blip r:embed="rId3"/>
          <a:srcRect l="34166" r="20723" b="-1"/>
          <a:stretch/>
        </p:blipFill>
        <p:spPr>
          <a:xfrm>
            <a:off x="-1" y="10"/>
            <a:ext cx="4634680" cy="6857990"/>
          </a:xfrm>
          <a:prstGeom prst="rect">
            <a:avLst/>
          </a:prstGeom>
        </p:spPr>
      </p:pic>
    </p:spTree>
    <p:extLst>
      <p:ext uri="{BB962C8B-B14F-4D97-AF65-F5344CB8AC3E}">
        <p14:creationId xmlns:p14="http://schemas.microsoft.com/office/powerpoint/2010/main" val="1638769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hemical formulae are written on paper">
            <a:extLst>
              <a:ext uri="{FF2B5EF4-FFF2-40B4-BE49-F238E27FC236}">
                <a16:creationId xmlns:a16="http://schemas.microsoft.com/office/drawing/2014/main" id="{5A150473-926E-C797-3D91-69D983FFB348}"/>
              </a:ext>
            </a:extLst>
          </p:cNvPr>
          <p:cNvPicPr>
            <a:picLocks noChangeAspect="1"/>
          </p:cNvPicPr>
          <p:nvPr/>
        </p:nvPicPr>
        <p:blipFill rotWithShape="1">
          <a:blip r:embed="rId3"/>
          <a:srcRect l="30765" r="3122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FC4BD161-855A-ADC6-8ADB-9DE9D3F6FC57}"/>
              </a:ext>
            </a:extLst>
          </p:cNvPr>
          <p:cNvSpPr>
            <a:spLocks noGrp="1"/>
          </p:cNvSpPr>
          <p:nvPr>
            <p:ph idx="1"/>
          </p:nvPr>
        </p:nvSpPr>
        <p:spPr>
          <a:xfrm>
            <a:off x="5282381" y="2438400"/>
            <a:ext cx="4767471" cy="3809999"/>
          </a:xfrm>
        </p:spPr>
        <p:txBody>
          <a:bodyPr>
            <a:normAutofit/>
          </a:bodyPr>
          <a:lstStyle/>
          <a:p>
            <a:pPr marL="0" indent="0">
              <a:lnSpc>
                <a:spcPct val="90000"/>
              </a:lnSpc>
              <a:buNone/>
            </a:pPr>
            <a:endParaRPr lang="en-US" sz="1600"/>
          </a:p>
          <a:p>
            <a:pPr marL="0" indent="0">
              <a:lnSpc>
                <a:spcPct val="90000"/>
              </a:lnSpc>
              <a:buNone/>
            </a:pPr>
            <a:r>
              <a:rPr lang="en-US" sz="1600" b="1"/>
              <a:t>2. Methodological review:</a:t>
            </a:r>
          </a:p>
          <a:p>
            <a:pPr marL="0" indent="0">
              <a:lnSpc>
                <a:spcPct val="90000"/>
              </a:lnSpc>
              <a:buNone/>
            </a:pPr>
            <a:r>
              <a:rPr lang="en-US" sz="1600"/>
              <a:t>This approach delves into the ''how'' and the ''what" of the research question, you cannot look at the outcome in isolation; you should also review the methodology used. </a:t>
            </a:r>
          </a:p>
          <a:p>
            <a:pPr marL="0" indent="0">
              <a:lnSpc>
                <a:spcPct val="90000"/>
              </a:lnSpc>
              <a:buNone/>
            </a:pPr>
            <a:r>
              <a:rPr lang="en-US" sz="1600" b="1"/>
              <a:t>3. Systematic review: </a:t>
            </a:r>
          </a:p>
          <a:p>
            <a:pPr marL="0" indent="0">
              <a:lnSpc>
                <a:spcPct val="90000"/>
              </a:lnSpc>
              <a:buNone/>
            </a:pPr>
            <a:r>
              <a:rPr lang="en-US" sz="1600"/>
              <a:t>This form consists of an overview of existing evidence pertinent to a clearly formulated research question, which uses pre-specified and standardized methods to identify and critically appraise relevant research and collect, report, and analyze data from the studies included in the review.</a:t>
            </a:r>
            <a:endParaRPr lang="en-IN" sz="1600"/>
          </a:p>
        </p:txBody>
      </p:sp>
    </p:spTree>
    <p:extLst>
      <p:ext uri="{BB962C8B-B14F-4D97-AF65-F5344CB8AC3E}">
        <p14:creationId xmlns:p14="http://schemas.microsoft.com/office/powerpoint/2010/main" val="2491350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 top view of books with different cover colours">
            <a:extLst>
              <a:ext uri="{FF2B5EF4-FFF2-40B4-BE49-F238E27FC236}">
                <a16:creationId xmlns:a16="http://schemas.microsoft.com/office/drawing/2014/main" id="{871E6AF5-6BAF-B654-D374-0F490E1D3B5A}"/>
              </a:ext>
            </a:extLst>
          </p:cNvPr>
          <p:cNvPicPr>
            <a:picLocks noChangeAspect="1"/>
          </p:cNvPicPr>
          <p:nvPr/>
        </p:nvPicPr>
        <p:blipFill rotWithShape="1">
          <a:blip r:embed="rId3"/>
          <a:srcRect l="11956" r="20464"/>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3701A1E6-425C-A412-A414-2D334317B245}"/>
              </a:ext>
            </a:extLst>
          </p:cNvPr>
          <p:cNvSpPr>
            <a:spLocks noGrp="1"/>
          </p:cNvSpPr>
          <p:nvPr>
            <p:ph idx="1"/>
          </p:nvPr>
        </p:nvSpPr>
        <p:spPr>
          <a:xfrm>
            <a:off x="5282381" y="2438400"/>
            <a:ext cx="4767471" cy="3809999"/>
          </a:xfrm>
        </p:spPr>
        <p:txBody>
          <a:bodyPr>
            <a:normAutofit/>
          </a:bodyPr>
          <a:lstStyle/>
          <a:p>
            <a:pPr marL="0" indent="0">
              <a:lnSpc>
                <a:spcPct val="90000"/>
              </a:lnSpc>
              <a:buNone/>
            </a:pPr>
            <a:r>
              <a:rPr lang="en-US" sz="1400" b="1"/>
              <a:t>4. Meta-analysis review:</a:t>
            </a:r>
          </a:p>
          <a:p>
            <a:pPr marL="0" indent="0">
              <a:lnSpc>
                <a:spcPct val="90000"/>
              </a:lnSpc>
              <a:buNone/>
            </a:pPr>
            <a:r>
              <a:rPr lang="en-US" sz="1400"/>
              <a:t>Meta-analysis uses statistical methods to summarize the results of independent studies. By combining information from all relevant studies, meta-analysis can provide more precise estimates of the effects than those derived from the individual studies included within a review. </a:t>
            </a:r>
          </a:p>
          <a:p>
            <a:pPr marL="0" indent="0">
              <a:lnSpc>
                <a:spcPct val="90000"/>
              </a:lnSpc>
              <a:buNone/>
            </a:pPr>
            <a:r>
              <a:rPr lang="en-US" sz="1400" b="1"/>
              <a:t>5. Historical review:</a:t>
            </a:r>
          </a:p>
          <a:p>
            <a:pPr marL="0" indent="0">
              <a:lnSpc>
                <a:spcPct val="90000"/>
              </a:lnSpc>
              <a:buNone/>
            </a:pPr>
            <a:r>
              <a:rPr lang="en-US" sz="1400"/>
              <a:t>Historical literature reviews focus on examining research throughout a period, often starting with the first time an issue, concept, theory, or phenomenon emerged in the literature, then tracing its evolution within the scholarship of a discipline. The purpose to place research in a historical context to show familiarity with state-of-the-art developments and identify future research's likely directions.</a:t>
            </a:r>
            <a:endParaRPr lang="en-IN" sz="1400"/>
          </a:p>
        </p:txBody>
      </p:sp>
    </p:spTree>
    <p:extLst>
      <p:ext uri="{BB962C8B-B14F-4D97-AF65-F5344CB8AC3E}">
        <p14:creationId xmlns:p14="http://schemas.microsoft.com/office/powerpoint/2010/main" val="3546359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571B3-673D-D2D9-B5E9-74B547B5D37A}"/>
              </a:ext>
            </a:extLst>
          </p:cNvPr>
          <p:cNvPicPr>
            <a:picLocks noChangeAspect="1"/>
          </p:cNvPicPr>
          <p:nvPr/>
        </p:nvPicPr>
        <p:blipFill rotWithShape="1">
          <a:blip r:embed="rId3"/>
          <a:srcRect l="21370" r="33519"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3AB23AEF-592A-492E-6A8B-C4DC77A37B70}"/>
              </a:ext>
            </a:extLst>
          </p:cNvPr>
          <p:cNvSpPr>
            <a:spLocks noGrp="1"/>
          </p:cNvSpPr>
          <p:nvPr>
            <p:ph idx="1"/>
          </p:nvPr>
        </p:nvSpPr>
        <p:spPr>
          <a:xfrm>
            <a:off x="5282381" y="2438400"/>
            <a:ext cx="4767471" cy="3809999"/>
          </a:xfrm>
        </p:spPr>
        <p:txBody>
          <a:bodyPr>
            <a:normAutofit/>
          </a:bodyPr>
          <a:lstStyle/>
          <a:p>
            <a:pPr marL="0" indent="0">
              <a:lnSpc>
                <a:spcPct val="90000"/>
              </a:lnSpc>
              <a:buNone/>
            </a:pPr>
            <a:r>
              <a:rPr lang="en-US" sz="1700" b="1"/>
              <a:t>6. Scoping Review:</a:t>
            </a:r>
          </a:p>
          <a:p>
            <a:pPr marL="0" indent="0">
              <a:lnSpc>
                <a:spcPct val="90000"/>
              </a:lnSpc>
              <a:buNone/>
            </a:pPr>
            <a:r>
              <a:rPr lang="en-US" sz="1700"/>
              <a:t>The Scoping Review is often used at the beginning of an article, dissertation, or research proposal. It is conducted before the research to highlight gaps in the existing body of knowledge and explains why the project should be greenlit. </a:t>
            </a:r>
          </a:p>
          <a:p>
            <a:pPr marL="0" indent="0">
              <a:lnSpc>
                <a:spcPct val="90000"/>
              </a:lnSpc>
              <a:buNone/>
            </a:pPr>
            <a:r>
              <a:rPr lang="en-US" sz="1700" b="1"/>
              <a:t>7. State-of-the-Art Review: </a:t>
            </a:r>
          </a:p>
          <a:p>
            <a:pPr marL="0" indent="0">
              <a:lnSpc>
                <a:spcPct val="90000"/>
              </a:lnSpc>
              <a:buNone/>
            </a:pPr>
            <a:r>
              <a:rPr lang="en-US" sz="1700"/>
              <a:t>The State-of-the-Art review is conducted periodically, focusing on the most recent research. It describes what is currently known, understood, or agreed upon regarding the research topic and highlights where there are still disagreements.</a:t>
            </a:r>
            <a:endParaRPr lang="en-IN" sz="1700"/>
          </a:p>
        </p:txBody>
      </p:sp>
    </p:spTree>
    <p:extLst>
      <p:ext uri="{BB962C8B-B14F-4D97-AF65-F5344CB8AC3E}">
        <p14:creationId xmlns:p14="http://schemas.microsoft.com/office/powerpoint/2010/main" val="2142075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DC60-7DEC-94FB-BA60-77158948B3D4}"/>
              </a:ext>
            </a:extLst>
          </p:cNvPr>
          <p:cNvSpPr>
            <a:spLocks noGrp="1"/>
          </p:cNvSpPr>
          <p:nvPr>
            <p:ph type="title"/>
          </p:nvPr>
        </p:nvSpPr>
        <p:spPr>
          <a:xfrm>
            <a:off x="5411931" y="452718"/>
            <a:ext cx="4638903" cy="1400530"/>
          </a:xfrm>
        </p:spPr>
        <p:txBody>
          <a:bodyPr>
            <a:normAutofit/>
          </a:bodyPr>
          <a:lstStyle/>
          <a:p>
            <a:r>
              <a:rPr lang="en-IN" b="1">
                <a:effectLst/>
                <a:latin typeface="Calibri" panose="020F0502020204030204" pitchFamily="34" charset="0"/>
                <a:ea typeface="Calibri" panose="020F0502020204030204" pitchFamily="34" charset="0"/>
                <a:cs typeface="Times New Roman" panose="02020603050405020304" pitchFamily="18" charset="0"/>
              </a:rPr>
              <a:t>How to Wr</a:t>
            </a:r>
            <a:r>
              <a:rPr lang="en-IN" b="1">
                <a:latin typeface="Calibri" panose="020F0502020204030204" pitchFamily="34" charset="0"/>
                <a:ea typeface="Calibri" panose="020F0502020204030204" pitchFamily="34" charset="0"/>
                <a:cs typeface="Times New Roman" panose="02020603050405020304" pitchFamily="18" charset="0"/>
              </a:rPr>
              <a:t>ite</a:t>
            </a:r>
            <a:r>
              <a:rPr lang="en-IN" b="1">
                <a:effectLst/>
                <a:latin typeface="Calibri" panose="020F0502020204030204" pitchFamily="34" charset="0"/>
                <a:ea typeface="Calibri" panose="020F0502020204030204" pitchFamily="34" charset="0"/>
                <a:cs typeface="Times New Roman" panose="02020603050405020304" pitchFamily="18" charset="0"/>
              </a:rPr>
              <a:t> the literature review:</a:t>
            </a:r>
            <a:endParaRPr lang="en-IN" b="1"/>
          </a:p>
        </p:txBody>
      </p:sp>
      <p:sp>
        <p:nvSpPr>
          <p:cNvPr id="3" name="Content Placeholder 2">
            <a:extLst>
              <a:ext uri="{FF2B5EF4-FFF2-40B4-BE49-F238E27FC236}">
                <a16:creationId xmlns:a16="http://schemas.microsoft.com/office/drawing/2014/main" id="{552FFA68-2702-F3B5-3E4A-268A9D73AC6A}"/>
              </a:ext>
            </a:extLst>
          </p:cNvPr>
          <p:cNvSpPr>
            <a:spLocks noGrp="1"/>
          </p:cNvSpPr>
          <p:nvPr>
            <p:ph idx="1"/>
          </p:nvPr>
        </p:nvSpPr>
        <p:spPr>
          <a:xfrm>
            <a:off x="5410950" y="2052918"/>
            <a:ext cx="4638903" cy="4195481"/>
          </a:xfrm>
        </p:spPr>
        <p:txBody>
          <a:bodyPr>
            <a:normAutofit/>
          </a:bodyPr>
          <a:lstStyle/>
          <a:p>
            <a:pPr marL="0" indent="0">
              <a:buNone/>
            </a:pPr>
            <a:r>
              <a:rPr lang="en-US" b="0" i="0" dirty="0">
                <a:effectLst/>
                <a:latin typeface="Inter"/>
              </a:rPr>
              <a:t>There are five key steps to writing a literature review:</a:t>
            </a:r>
          </a:p>
          <a:p>
            <a:pPr>
              <a:buFont typeface="+mj-lt"/>
              <a:buAutoNum type="arabicPeriod"/>
            </a:pPr>
            <a:r>
              <a:rPr lang="en-US" b="1" dirty="0">
                <a:latin typeface="Inter"/>
              </a:rPr>
              <a:t>Search</a:t>
            </a:r>
            <a:r>
              <a:rPr lang="en-US" dirty="0">
                <a:latin typeface="Inter"/>
              </a:rPr>
              <a:t> for relevant literature</a:t>
            </a:r>
            <a:endParaRPr lang="en-US" b="0" i="0">
              <a:effectLst/>
              <a:latin typeface="Inter"/>
            </a:endParaRPr>
          </a:p>
          <a:p>
            <a:pPr>
              <a:buFont typeface="+mj-lt"/>
              <a:buAutoNum type="arabicPeriod"/>
            </a:pPr>
            <a:r>
              <a:rPr lang="en-US" b="1" dirty="0">
                <a:latin typeface="Inter"/>
              </a:rPr>
              <a:t>Evaluate</a:t>
            </a:r>
            <a:r>
              <a:rPr lang="en-US" dirty="0">
                <a:latin typeface="Inter"/>
              </a:rPr>
              <a:t> sources</a:t>
            </a:r>
            <a:endParaRPr lang="en-US" b="0" i="0">
              <a:effectLst/>
              <a:latin typeface="Inter"/>
            </a:endParaRPr>
          </a:p>
          <a:p>
            <a:pPr>
              <a:buFont typeface="+mj-lt"/>
              <a:buAutoNum type="arabicPeriod"/>
            </a:pPr>
            <a:r>
              <a:rPr lang="en-US" b="1" dirty="0">
                <a:latin typeface="Inter"/>
              </a:rPr>
              <a:t>Identify</a:t>
            </a:r>
            <a:r>
              <a:rPr lang="en-US" dirty="0">
                <a:latin typeface="Inter"/>
              </a:rPr>
              <a:t> themes, debates, and gaps</a:t>
            </a:r>
            <a:endParaRPr lang="en-US" b="0" i="0">
              <a:effectLst/>
              <a:latin typeface="Inter"/>
            </a:endParaRPr>
          </a:p>
          <a:p>
            <a:pPr>
              <a:buFont typeface="+mj-lt"/>
              <a:buAutoNum type="arabicPeriod"/>
            </a:pPr>
            <a:r>
              <a:rPr lang="en-US" b="1" dirty="0">
                <a:latin typeface="Inter"/>
              </a:rPr>
              <a:t>Outline</a:t>
            </a:r>
            <a:r>
              <a:rPr lang="en-US" dirty="0">
                <a:latin typeface="Inter"/>
              </a:rPr>
              <a:t> the structure</a:t>
            </a:r>
            <a:endParaRPr lang="en-US" b="0" i="0">
              <a:effectLst/>
              <a:latin typeface="Inter"/>
            </a:endParaRPr>
          </a:p>
          <a:p>
            <a:pPr>
              <a:buFont typeface="+mj-lt"/>
              <a:buAutoNum type="arabicPeriod"/>
            </a:pPr>
            <a:r>
              <a:rPr lang="en-US" b="1" dirty="0">
                <a:latin typeface="Inter"/>
              </a:rPr>
              <a:t>Write</a:t>
            </a:r>
            <a:r>
              <a:rPr lang="en-US" dirty="0">
                <a:latin typeface="Inter"/>
              </a:rPr>
              <a:t> your literature review</a:t>
            </a:r>
            <a:endParaRPr lang="en-US" b="0" i="0">
              <a:effectLst/>
              <a:latin typeface="Inter"/>
            </a:endParaRPr>
          </a:p>
          <a:p>
            <a:pPr marL="0" indent="0">
              <a:buNone/>
            </a:pPr>
            <a:endParaRPr lang="en-IN" dirty="0"/>
          </a:p>
        </p:txBody>
      </p:sp>
      <p:pic>
        <p:nvPicPr>
          <p:cNvPr id="5" name="Picture 4" descr="Close up of book pages">
            <a:extLst>
              <a:ext uri="{FF2B5EF4-FFF2-40B4-BE49-F238E27FC236}">
                <a16:creationId xmlns:a16="http://schemas.microsoft.com/office/drawing/2014/main" id="{35FA628F-E290-9A67-1EA0-3483705B680C}"/>
              </a:ext>
            </a:extLst>
          </p:cNvPr>
          <p:cNvPicPr>
            <a:picLocks noChangeAspect="1"/>
          </p:cNvPicPr>
          <p:nvPr/>
        </p:nvPicPr>
        <p:blipFill rotWithShape="1">
          <a:blip r:embed="rId3"/>
          <a:srcRect l="33097" r="12516"/>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2121320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F7188-79FE-9BEB-BEDE-F5294DA60AD6}"/>
              </a:ext>
            </a:extLst>
          </p:cNvPr>
          <p:cNvSpPr>
            <a:spLocks noGrp="1"/>
          </p:cNvSpPr>
          <p:nvPr>
            <p:ph type="title"/>
          </p:nvPr>
        </p:nvSpPr>
        <p:spPr>
          <a:xfrm>
            <a:off x="648930" y="629266"/>
            <a:ext cx="6188190" cy="1622321"/>
          </a:xfrm>
        </p:spPr>
        <p:txBody>
          <a:bodyPr>
            <a:normAutofit/>
          </a:bodyPr>
          <a:lstStyle/>
          <a:p>
            <a:pPr>
              <a:lnSpc>
                <a:spcPct val="90000"/>
              </a:lnSpc>
            </a:pPr>
            <a:r>
              <a:rPr lang="en-US" sz="3600" b="1" i="0">
                <a:solidFill>
                  <a:srgbClr val="EBEBEB"/>
                </a:solidFill>
                <a:effectLst/>
                <a:latin typeface="Gilmer"/>
              </a:rPr>
              <a:t>Step 1 – Search for relevant literature</a:t>
            </a:r>
            <a:br>
              <a:rPr lang="en-US" sz="3600" b="1" i="0">
                <a:solidFill>
                  <a:srgbClr val="EBEBEB"/>
                </a:solidFill>
                <a:effectLst/>
                <a:latin typeface="Gilmer"/>
              </a:rPr>
            </a:br>
            <a:endParaRPr lang="en-IN" sz="3600">
              <a:solidFill>
                <a:srgbClr val="EBEBEB"/>
              </a:solidFill>
            </a:endParaRPr>
          </a:p>
        </p:txBody>
      </p:sp>
      <p:sp>
        <p:nvSpPr>
          <p:cNvPr id="3" name="Content Placeholder 2">
            <a:extLst>
              <a:ext uri="{FF2B5EF4-FFF2-40B4-BE49-F238E27FC236}">
                <a16:creationId xmlns:a16="http://schemas.microsoft.com/office/drawing/2014/main" id="{631AD60E-5CBE-7854-D5A6-859A8D77F8A8}"/>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400" b="0" i="0">
                <a:solidFill>
                  <a:srgbClr val="FFFFFF"/>
                </a:solidFill>
                <a:effectLst/>
                <a:latin typeface="Inter"/>
              </a:rPr>
              <a:t>Before you begin searching for literature, you need a clearly defined </a:t>
            </a:r>
            <a:r>
              <a:rPr lang="en-US" sz="1400">
                <a:solidFill>
                  <a:srgbClr val="FFFFFF"/>
                </a:solidFill>
                <a:latin typeface="Inter"/>
              </a:rPr>
              <a:t>topic</a:t>
            </a:r>
            <a:r>
              <a:rPr lang="en-US" sz="1400" b="0" i="0">
                <a:solidFill>
                  <a:srgbClr val="FFFFFF"/>
                </a:solidFill>
                <a:effectLst/>
                <a:latin typeface="Inter"/>
              </a:rPr>
              <a:t>.</a:t>
            </a:r>
          </a:p>
          <a:p>
            <a:pPr marL="0" indent="0">
              <a:lnSpc>
                <a:spcPct val="90000"/>
              </a:lnSpc>
              <a:buNone/>
            </a:pPr>
            <a:r>
              <a:rPr lang="en-US" sz="1400" b="0" i="0">
                <a:solidFill>
                  <a:srgbClr val="FFFFFF"/>
                </a:solidFill>
                <a:effectLst/>
                <a:latin typeface="Inter"/>
              </a:rPr>
              <a:t>If you are writing the literature review section of a dissertation or research paper, you will search for literature related to your </a:t>
            </a:r>
            <a:r>
              <a:rPr lang="en-US" sz="1400">
                <a:solidFill>
                  <a:srgbClr val="FFFFFF"/>
                </a:solidFill>
                <a:latin typeface="Inter"/>
              </a:rPr>
              <a:t>research problem</a:t>
            </a:r>
            <a:r>
              <a:rPr lang="en-US" sz="1400" b="0" i="0">
                <a:solidFill>
                  <a:srgbClr val="FFFFFF"/>
                </a:solidFill>
                <a:effectLst/>
                <a:latin typeface="Inter"/>
              </a:rPr>
              <a:t> and </a:t>
            </a:r>
            <a:r>
              <a:rPr lang="en-US" sz="1400">
                <a:solidFill>
                  <a:srgbClr val="FFFFFF"/>
                </a:solidFill>
                <a:latin typeface="Inter"/>
              </a:rPr>
              <a:t>questions</a:t>
            </a:r>
            <a:r>
              <a:rPr lang="en-US" sz="1400" b="0" i="0">
                <a:solidFill>
                  <a:srgbClr val="FFFFFF"/>
                </a:solidFill>
                <a:effectLst/>
                <a:latin typeface="Inter"/>
              </a:rPr>
              <a:t>.</a:t>
            </a:r>
          </a:p>
          <a:p>
            <a:pPr marL="0" indent="0">
              <a:lnSpc>
                <a:spcPct val="90000"/>
              </a:lnSpc>
              <a:buNone/>
            </a:pPr>
            <a:r>
              <a:rPr lang="en-US" sz="1400" b="1" i="0">
                <a:solidFill>
                  <a:srgbClr val="FFFFFF"/>
                </a:solidFill>
                <a:effectLst/>
                <a:latin typeface="Gilmer"/>
              </a:rPr>
              <a:t>Make a list of keywords</a:t>
            </a:r>
          </a:p>
          <a:p>
            <a:pPr marL="0" indent="0">
              <a:lnSpc>
                <a:spcPct val="90000"/>
              </a:lnSpc>
              <a:buNone/>
            </a:pPr>
            <a:r>
              <a:rPr lang="en-US" sz="1400" b="0" i="0">
                <a:solidFill>
                  <a:srgbClr val="FFFFFF"/>
                </a:solidFill>
                <a:effectLst/>
                <a:latin typeface="Inter"/>
              </a:rPr>
              <a:t>Start by creating a list of keywords related to your research question. Include each of the key concepts or variables you’re interested in, and list any synonyms and related terms. You can add to this list as you discover new keywords in the process of your literature search.</a:t>
            </a:r>
          </a:p>
          <a:p>
            <a:pPr marL="0" indent="0">
              <a:lnSpc>
                <a:spcPct val="90000"/>
              </a:lnSpc>
              <a:buNone/>
            </a:pPr>
            <a:r>
              <a:rPr lang="en-US" sz="1400" b="0" i="0">
                <a:solidFill>
                  <a:srgbClr val="FFFFFF"/>
                </a:solidFill>
                <a:effectLst/>
                <a:latin typeface="Inter"/>
              </a:rPr>
              <a:t>Ex: </a:t>
            </a:r>
            <a:r>
              <a:rPr lang="en-IN" sz="1400" b="0" i="0">
                <a:solidFill>
                  <a:srgbClr val="FFFFFF"/>
                </a:solidFill>
                <a:effectLst/>
                <a:latin typeface="Inter"/>
              </a:rPr>
              <a:t>self-esteem, mental health</a:t>
            </a:r>
            <a:r>
              <a:rPr lang="en-IN" sz="1400" b="1">
                <a:solidFill>
                  <a:srgbClr val="FFFFFF"/>
                </a:solidFill>
                <a:latin typeface="Inter"/>
              </a:rPr>
              <a:t> </a:t>
            </a:r>
            <a:r>
              <a:rPr lang="en-IN" sz="1400">
                <a:solidFill>
                  <a:srgbClr val="FFFFFF"/>
                </a:solidFill>
                <a:latin typeface="Inter"/>
              </a:rPr>
              <a:t>etc</a:t>
            </a:r>
          </a:p>
          <a:p>
            <a:pPr marL="0" indent="0">
              <a:lnSpc>
                <a:spcPct val="90000"/>
              </a:lnSpc>
              <a:buNone/>
            </a:pPr>
            <a:r>
              <a:rPr lang="en-US" sz="1400" b="1" i="0">
                <a:solidFill>
                  <a:srgbClr val="FFFFFF"/>
                </a:solidFill>
                <a:effectLst/>
                <a:latin typeface="Gilmer"/>
              </a:rPr>
              <a:t>Search for relevant sources</a:t>
            </a:r>
          </a:p>
          <a:p>
            <a:pPr marL="0" indent="0">
              <a:lnSpc>
                <a:spcPct val="90000"/>
              </a:lnSpc>
              <a:buNone/>
            </a:pPr>
            <a:r>
              <a:rPr lang="en-US" sz="1400" b="0" i="0">
                <a:solidFill>
                  <a:srgbClr val="FFFFFF"/>
                </a:solidFill>
                <a:effectLst/>
                <a:latin typeface="Inter"/>
              </a:rPr>
              <a:t>Use your keywords to begin searching for sources. Some useful databases to search for journals and articles include: Your university’s library catalog, </a:t>
            </a:r>
            <a:r>
              <a:rPr lang="en-US" sz="1400">
                <a:solidFill>
                  <a:srgbClr val="FFFFFF"/>
                </a:solidFill>
                <a:latin typeface="Inter"/>
              </a:rPr>
              <a:t>Google Scholar, JSTOR, EBSCO etc</a:t>
            </a:r>
            <a:endParaRPr lang="en-US" sz="1400" b="0" i="0">
              <a:solidFill>
                <a:srgbClr val="FFFFFF"/>
              </a:solidFill>
              <a:effectLst/>
              <a:latin typeface="Inter"/>
            </a:endParaRPr>
          </a:p>
          <a:p>
            <a:pPr marL="0" indent="0">
              <a:lnSpc>
                <a:spcPct val="90000"/>
              </a:lnSpc>
              <a:buNone/>
            </a:pPr>
            <a:endParaRPr lang="en-US" sz="1400" b="0" i="0">
              <a:solidFill>
                <a:srgbClr val="FFFFFF"/>
              </a:solidFill>
              <a:effectLst/>
              <a:latin typeface="Inter"/>
            </a:endParaRPr>
          </a:p>
          <a:p>
            <a:pPr>
              <a:lnSpc>
                <a:spcPct val="90000"/>
              </a:lnSpc>
            </a:pPr>
            <a:endParaRPr lang="en-IN" sz="1400">
              <a:solidFill>
                <a:srgbClr val="FFFFFF"/>
              </a:solidFill>
            </a:endParaRPr>
          </a:p>
        </p:txBody>
      </p:sp>
      <p:pic>
        <p:nvPicPr>
          <p:cNvPr id="7" name="Picture 4" descr="Pen placed on top of a signature line">
            <a:extLst>
              <a:ext uri="{FF2B5EF4-FFF2-40B4-BE49-F238E27FC236}">
                <a16:creationId xmlns:a16="http://schemas.microsoft.com/office/drawing/2014/main" id="{3CA6418D-EBF8-5F9C-322D-6AACB9A292E4}"/>
              </a:ext>
            </a:extLst>
          </p:cNvPr>
          <p:cNvPicPr>
            <a:picLocks noChangeAspect="1"/>
          </p:cNvPicPr>
          <p:nvPr/>
        </p:nvPicPr>
        <p:blipFill rotWithShape="1">
          <a:blip r:embed="rId3"/>
          <a:srcRect l="50793" r="898"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148288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A84A-97F2-67F0-B110-4D36A6693DF8}"/>
              </a:ext>
            </a:extLst>
          </p:cNvPr>
          <p:cNvSpPr>
            <a:spLocks noGrp="1"/>
          </p:cNvSpPr>
          <p:nvPr>
            <p:ph type="title"/>
          </p:nvPr>
        </p:nvSpPr>
        <p:spPr>
          <a:xfrm>
            <a:off x="648930" y="629266"/>
            <a:ext cx="6188190" cy="1622321"/>
          </a:xfrm>
        </p:spPr>
        <p:txBody>
          <a:bodyPr>
            <a:normAutofit/>
          </a:bodyPr>
          <a:lstStyle/>
          <a:p>
            <a:r>
              <a:rPr lang="en-US" b="1" i="0">
                <a:solidFill>
                  <a:srgbClr val="EBEBEB"/>
                </a:solidFill>
                <a:effectLst/>
                <a:latin typeface="Gilmer"/>
              </a:rPr>
              <a:t>Step 2 – Evaluate and select sources</a:t>
            </a:r>
            <a:endParaRPr lang="en-IN">
              <a:solidFill>
                <a:srgbClr val="EBEBEB"/>
              </a:solidFill>
            </a:endParaRPr>
          </a:p>
        </p:txBody>
      </p:sp>
      <p:sp>
        <p:nvSpPr>
          <p:cNvPr id="3" name="Content Placeholder 2">
            <a:extLst>
              <a:ext uri="{FF2B5EF4-FFF2-40B4-BE49-F238E27FC236}">
                <a16:creationId xmlns:a16="http://schemas.microsoft.com/office/drawing/2014/main" id="{C60C6BE2-9E0A-7598-728F-932AC8AACE7D}"/>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400" b="0" i="0">
                <a:solidFill>
                  <a:srgbClr val="FFFFFF"/>
                </a:solidFill>
                <a:effectLst/>
                <a:latin typeface="Inter"/>
              </a:rPr>
              <a:t>You likely won’t be able to read absolutely everything that has been written on your topic, so it will be necessary to </a:t>
            </a:r>
            <a:r>
              <a:rPr lang="en-US" sz="1400">
                <a:solidFill>
                  <a:srgbClr val="FFFFFF"/>
                </a:solidFill>
                <a:latin typeface="Inter"/>
              </a:rPr>
              <a:t>evaluate </a:t>
            </a:r>
            <a:r>
              <a:rPr lang="en-US" sz="1400" b="0" i="0">
                <a:solidFill>
                  <a:srgbClr val="FFFFFF"/>
                </a:solidFill>
                <a:effectLst/>
                <a:latin typeface="Inter"/>
              </a:rPr>
              <a:t>which sources are most relevant to your research question.</a:t>
            </a:r>
          </a:p>
          <a:p>
            <a:pPr marL="0" indent="0">
              <a:lnSpc>
                <a:spcPct val="90000"/>
              </a:lnSpc>
              <a:buNone/>
            </a:pPr>
            <a:r>
              <a:rPr lang="en-US" sz="1400" b="0" i="0">
                <a:solidFill>
                  <a:srgbClr val="FFFFFF"/>
                </a:solidFill>
                <a:effectLst/>
                <a:latin typeface="Inter"/>
              </a:rPr>
              <a:t>For each publication, ask yourself:</a:t>
            </a:r>
          </a:p>
          <a:p>
            <a:pPr>
              <a:lnSpc>
                <a:spcPct val="90000"/>
              </a:lnSpc>
              <a:buFont typeface="Arial" panose="020B0604020202020204" pitchFamily="34" charset="0"/>
              <a:buChar char="•"/>
            </a:pPr>
            <a:r>
              <a:rPr lang="en-US" sz="1400" b="0" i="0">
                <a:solidFill>
                  <a:srgbClr val="FFFFFF"/>
                </a:solidFill>
                <a:effectLst/>
                <a:latin typeface="Inter"/>
              </a:rPr>
              <a:t>What question or problem is the author addressing?</a:t>
            </a:r>
          </a:p>
          <a:p>
            <a:pPr>
              <a:lnSpc>
                <a:spcPct val="90000"/>
              </a:lnSpc>
              <a:buFont typeface="Arial" panose="020B0604020202020204" pitchFamily="34" charset="0"/>
              <a:buChar char="•"/>
            </a:pPr>
            <a:r>
              <a:rPr lang="en-US" sz="1400" b="0" i="0">
                <a:solidFill>
                  <a:srgbClr val="FFFFFF"/>
                </a:solidFill>
                <a:effectLst/>
                <a:latin typeface="Inter"/>
              </a:rPr>
              <a:t>What are the key concepts and how are they defined?</a:t>
            </a:r>
          </a:p>
          <a:p>
            <a:pPr>
              <a:lnSpc>
                <a:spcPct val="90000"/>
              </a:lnSpc>
              <a:buFont typeface="Arial" panose="020B0604020202020204" pitchFamily="34" charset="0"/>
              <a:buChar char="•"/>
            </a:pPr>
            <a:r>
              <a:rPr lang="en-US" sz="1400" b="0" i="0">
                <a:solidFill>
                  <a:srgbClr val="FFFFFF"/>
                </a:solidFill>
                <a:effectLst/>
                <a:latin typeface="Inter"/>
              </a:rPr>
              <a:t>What are the key theories, models, and methods?</a:t>
            </a:r>
          </a:p>
          <a:p>
            <a:pPr>
              <a:lnSpc>
                <a:spcPct val="90000"/>
              </a:lnSpc>
              <a:buFont typeface="Arial" panose="020B0604020202020204" pitchFamily="34" charset="0"/>
              <a:buChar char="•"/>
            </a:pPr>
            <a:r>
              <a:rPr lang="en-US" sz="1400" b="0" i="0">
                <a:solidFill>
                  <a:srgbClr val="FFFFFF"/>
                </a:solidFill>
                <a:effectLst/>
                <a:latin typeface="Inter"/>
              </a:rPr>
              <a:t>Does the research use established frameworks or take an innovative approach?</a:t>
            </a:r>
          </a:p>
          <a:p>
            <a:pPr>
              <a:lnSpc>
                <a:spcPct val="90000"/>
              </a:lnSpc>
              <a:buFont typeface="Arial" panose="020B0604020202020204" pitchFamily="34" charset="0"/>
              <a:buChar char="•"/>
            </a:pPr>
            <a:r>
              <a:rPr lang="en-US" sz="1400" b="0" i="0">
                <a:solidFill>
                  <a:srgbClr val="FFFFFF"/>
                </a:solidFill>
                <a:effectLst/>
                <a:latin typeface="Inter"/>
              </a:rPr>
              <a:t>What are the results and conclusions of the study?</a:t>
            </a:r>
          </a:p>
          <a:p>
            <a:pPr>
              <a:lnSpc>
                <a:spcPct val="90000"/>
              </a:lnSpc>
              <a:buFont typeface="Arial" panose="020B0604020202020204" pitchFamily="34" charset="0"/>
              <a:buChar char="•"/>
            </a:pPr>
            <a:r>
              <a:rPr lang="en-US" sz="1400" b="0" i="0">
                <a:solidFill>
                  <a:srgbClr val="FFFFFF"/>
                </a:solidFill>
                <a:effectLst/>
                <a:latin typeface="Inter"/>
              </a:rPr>
              <a:t>How does the publication relate to other literature in the field? Does it confirm, add to, or challenge established knowledge?</a:t>
            </a:r>
          </a:p>
          <a:p>
            <a:pPr>
              <a:lnSpc>
                <a:spcPct val="90000"/>
              </a:lnSpc>
              <a:buFont typeface="Arial" panose="020B0604020202020204" pitchFamily="34" charset="0"/>
              <a:buChar char="•"/>
            </a:pPr>
            <a:r>
              <a:rPr lang="en-US" sz="1400" b="0" i="0">
                <a:solidFill>
                  <a:srgbClr val="FFFFFF"/>
                </a:solidFill>
                <a:effectLst/>
                <a:latin typeface="Inter"/>
              </a:rPr>
              <a:t>What are the strengths and weaknesses of the research?</a:t>
            </a:r>
          </a:p>
        </p:txBody>
      </p:sp>
      <p:pic>
        <p:nvPicPr>
          <p:cNvPr id="5" name="Picture 4" descr="Wood human figure">
            <a:extLst>
              <a:ext uri="{FF2B5EF4-FFF2-40B4-BE49-F238E27FC236}">
                <a16:creationId xmlns:a16="http://schemas.microsoft.com/office/drawing/2014/main" id="{70F2EB71-40A5-AEB9-3463-BE0FF7927DC0}"/>
              </a:ext>
            </a:extLst>
          </p:cNvPr>
          <p:cNvPicPr>
            <a:picLocks noChangeAspect="1"/>
          </p:cNvPicPr>
          <p:nvPr/>
        </p:nvPicPr>
        <p:blipFill rotWithShape="1">
          <a:blip r:embed="rId3"/>
          <a:srcRect l="559" r="5113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60654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A0381-5D5B-CC30-3040-D2D8A1DDEDCC}"/>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700" b="0" i="0">
                <a:solidFill>
                  <a:srgbClr val="FFFFFF"/>
                </a:solidFill>
                <a:effectLst/>
                <a:latin typeface="Inter"/>
              </a:rPr>
              <a:t>Make sure the sources you use are </a:t>
            </a:r>
            <a:r>
              <a:rPr lang="en-US" sz="1700">
                <a:solidFill>
                  <a:srgbClr val="FFFFFF"/>
                </a:solidFill>
                <a:latin typeface="Inter"/>
              </a:rPr>
              <a:t>credible</a:t>
            </a:r>
            <a:r>
              <a:rPr lang="en-US" sz="1700" b="0" i="0">
                <a:solidFill>
                  <a:srgbClr val="FFFFFF"/>
                </a:solidFill>
                <a:effectLst/>
                <a:latin typeface="Inter"/>
              </a:rPr>
              <a:t> and make sure you read any landmark studies and major theories in your field of research.</a:t>
            </a:r>
          </a:p>
          <a:p>
            <a:pPr marL="0" indent="0">
              <a:lnSpc>
                <a:spcPct val="90000"/>
              </a:lnSpc>
              <a:buNone/>
            </a:pPr>
            <a:r>
              <a:rPr lang="en-US" sz="1700" b="0" i="0">
                <a:solidFill>
                  <a:srgbClr val="FFFFFF"/>
                </a:solidFill>
                <a:effectLst/>
                <a:latin typeface="Inter"/>
              </a:rPr>
              <a:t>You can use our template to summarize and evaluate sources you’re thinking about using. Click on either button below to download.</a:t>
            </a:r>
          </a:p>
          <a:p>
            <a:pPr marL="0" indent="0">
              <a:lnSpc>
                <a:spcPct val="90000"/>
              </a:lnSpc>
              <a:buNone/>
            </a:pPr>
            <a:r>
              <a:rPr lang="en-US" sz="1700" b="1" i="0">
                <a:solidFill>
                  <a:srgbClr val="FFFFFF"/>
                </a:solidFill>
                <a:effectLst/>
                <a:latin typeface="Gilmer"/>
              </a:rPr>
              <a:t>Take notes and cite your sources</a:t>
            </a:r>
          </a:p>
          <a:p>
            <a:pPr marL="0" indent="0">
              <a:lnSpc>
                <a:spcPct val="90000"/>
              </a:lnSpc>
              <a:buNone/>
            </a:pPr>
            <a:r>
              <a:rPr lang="en-US" sz="1700" b="0" i="0">
                <a:solidFill>
                  <a:srgbClr val="FFFFFF"/>
                </a:solidFill>
                <a:effectLst/>
                <a:latin typeface="Inter"/>
              </a:rPr>
              <a:t>As you read, you should also begin the writing process. Take notes that you can later incorporate into the text of your literature review.</a:t>
            </a:r>
          </a:p>
          <a:p>
            <a:pPr marL="0" indent="0">
              <a:lnSpc>
                <a:spcPct val="90000"/>
              </a:lnSpc>
              <a:buNone/>
            </a:pPr>
            <a:r>
              <a:rPr lang="en-US" sz="1700" b="0" i="0">
                <a:solidFill>
                  <a:srgbClr val="FFFFFF"/>
                </a:solidFill>
                <a:effectLst/>
                <a:latin typeface="Inter"/>
              </a:rPr>
              <a:t>It is important to keep track of your sources with </a:t>
            </a:r>
            <a:r>
              <a:rPr lang="en-US" sz="1700">
                <a:solidFill>
                  <a:srgbClr val="FFFFFF"/>
                </a:solidFill>
                <a:latin typeface="Inter"/>
              </a:rPr>
              <a:t>citations</a:t>
            </a:r>
            <a:r>
              <a:rPr lang="en-US" sz="1700" b="0" i="0">
                <a:solidFill>
                  <a:srgbClr val="FFFFFF"/>
                </a:solidFill>
                <a:effectLst/>
                <a:latin typeface="Inter"/>
              </a:rPr>
              <a:t> to avoid </a:t>
            </a:r>
            <a:r>
              <a:rPr lang="en-US" sz="1700">
                <a:solidFill>
                  <a:srgbClr val="FFFFFF"/>
                </a:solidFill>
                <a:latin typeface="Inter"/>
              </a:rPr>
              <a:t>plagiarism</a:t>
            </a:r>
            <a:r>
              <a:rPr lang="en-US" sz="1700" b="0" i="0">
                <a:solidFill>
                  <a:srgbClr val="FFFFFF"/>
                </a:solidFill>
                <a:effectLst/>
                <a:latin typeface="Inter"/>
              </a:rPr>
              <a:t>. It can be helpful to make an </a:t>
            </a:r>
            <a:r>
              <a:rPr lang="en-US" sz="1700">
                <a:solidFill>
                  <a:srgbClr val="FFFFFF"/>
                </a:solidFill>
                <a:latin typeface="Inter"/>
              </a:rPr>
              <a:t>annotated bibliography,</a:t>
            </a:r>
            <a:r>
              <a:rPr lang="en-US" sz="1700" b="0" i="0">
                <a:solidFill>
                  <a:srgbClr val="FFFFFF"/>
                </a:solidFill>
                <a:effectLst/>
                <a:latin typeface="Inter"/>
              </a:rPr>
              <a:t> where you compile full citation information and write a paragraph of</a:t>
            </a:r>
            <a:r>
              <a:rPr lang="en-US" sz="1700">
                <a:solidFill>
                  <a:srgbClr val="FFFFFF"/>
                </a:solidFill>
                <a:latin typeface="Inter"/>
              </a:rPr>
              <a:t> summary</a:t>
            </a:r>
            <a:r>
              <a:rPr lang="en-US" sz="1700" b="0" i="0">
                <a:solidFill>
                  <a:srgbClr val="FFFFFF"/>
                </a:solidFill>
                <a:effectLst/>
                <a:latin typeface="Inter"/>
              </a:rPr>
              <a:t> and analysis for each source. </a:t>
            </a:r>
          </a:p>
          <a:p>
            <a:pPr marL="0" indent="0">
              <a:lnSpc>
                <a:spcPct val="90000"/>
              </a:lnSpc>
              <a:buNone/>
            </a:pPr>
            <a:endParaRPr lang="en-IN" sz="1700">
              <a:solidFill>
                <a:srgbClr val="FFFFFF"/>
              </a:solidFill>
            </a:endParaRPr>
          </a:p>
        </p:txBody>
      </p:sp>
      <p:pic>
        <p:nvPicPr>
          <p:cNvPr id="5" name="Picture 4" descr="Mountains on book art concept">
            <a:extLst>
              <a:ext uri="{FF2B5EF4-FFF2-40B4-BE49-F238E27FC236}">
                <a16:creationId xmlns:a16="http://schemas.microsoft.com/office/drawing/2014/main" id="{E1A85C68-4456-7740-1863-53F4ACF5AD21}"/>
              </a:ext>
            </a:extLst>
          </p:cNvPr>
          <p:cNvPicPr>
            <a:picLocks noChangeAspect="1"/>
          </p:cNvPicPr>
          <p:nvPr/>
        </p:nvPicPr>
        <p:blipFill rotWithShape="1">
          <a:blip r:embed="rId3"/>
          <a:srcRect l="15519" r="19346"/>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58680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37A3-2D3C-4B17-6E97-0D827D6D2583}"/>
              </a:ext>
            </a:extLst>
          </p:cNvPr>
          <p:cNvSpPr>
            <a:spLocks noGrp="1"/>
          </p:cNvSpPr>
          <p:nvPr>
            <p:ph type="title"/>
          </p:nvPr>
        </p:nvSpPr>
        <p:spPr>
          <a:xfrm>
            <a:off x="648930" y="629266"/>
            <a:ext cx="6188190" cy="1622321"/>
          </a:xfrm>
        </p:spPr>
        <p:txBody>
          <a:bodyPr>
            <a:normAutofit/>
          </a:bodyPr>
          <a:lstStyle/>
          <a:p>
            <a:pPr>
              <a:lnSpc>
                <a:spcPct val="90000"/>
              </a:lnSpc>
            </a:pPr>
            <a:r>
              <a:rPr lang="en-US" sz="3600" b="1" i="0">
                <a:solidFill>
                  <a:srgbClr val="EBEBEB"/>
                </a:solidFill>
                <a:effectLst/>
                <a:latin typeface="Gilmer"/>
              </a:rPr>
              <a:t>Step 3 – Identify themes, debates, and gaps</a:t>
            </a:r>
            <a:br>
              <a:rPr lang="en-US" sz="3600" b="1" i="0">
                <a:solidFill>
                  <a:srgbClr val="EBEBEB"/>
                </a:solidFill>
                <a:effectLst/>
                <a:latin typeface="Gilmer"/>
              </a:rPr>
            </a:br>
            <a:endParaRPr lang="en-IN" sz="3600">
              <a:solidFill>
                <a:srgbClr val="EBEBEB"/>
              </a:solidFill>
            </a:endParaRPr>
          </a:p>
        </p:txBody>
      </p:sp>
      <p:sp>
        <p:nvSpPr>
          <p:cNvPr id="3" name="Content Placeholder 2">
            <a:extLst>
              <a:ext uri="{FF2B5EF4-FFF2-40B4-BE49-F238E27FC236}">
                <a16:creationId xmlns:a16="http://schemas.microsoft.com/office/drawing/2014/main" id="{4840FCDD-FF04-9F2B-C4B4-924DA43B7B0A}"/>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400" b="0" i="0">
                <a:solidFill>
                  <a:srgbClr val="FFFFFF"/>
                </a:solidFill>
                <a:effectLst/>
                <a:latin typeface="Inter"/>
              </a:rPr>
              <a:t>To begin organizing your literature review’s argument and structure, be sure you understand the connections and relationships between the sources you’ve read. Based on your reading and notes, you can look for:</a:t>
            </a:r>
          </a:p>
          <a:p>
            <a:pPr>
              <a:lnSpc>
                <a:spcPct val="90000"/>
              </a:lnSpc>
              <a:buFont typeface="Arial" panose="020B0604020202020204" pitchFamily="34" charset="0"/>
              <a:buChar char="•"/>
            </a:pPr>
            <a:r>
              <a:rPr lang="en-US" sz="1400" b="1" i="0">
                <a:solidFill>
                  <a:srgbClr val="FFFFFF"/>
                </a:solidFill>
                <a:effectLst/>
                <a:latin typeface="Inter"/>
              </a:rPr>
              <a:t>Trends and patterns (in theory, method or results):</a:t>
            </a:r>
            <a:r>
              <a:rPr lang="en-US" sz="1400" b="0" i="0">
                <a:solidFill>
                  <a:srgbClr val="FFFFFF"/>
                </a:solidFill>
                <a:effectLst/>
                <a:latin typeface="Inter"/>
              </a:rPr>
              <a:t> do certain approaches become more or less popular over time?</a:t>
            </a:r>
          </a:p>
          <a:p>
            <a:pPr>
              <a:lnSpc>
                <a:spcPct val="90000"/>
              </a:lnSpc>
              <a:buFont typeface="Arial" panose="020B0604020202020204" pitchFamily="34" charset="0"/>
              <a:buChar char="•"/>
            </a:pPr>
            <a:r>
              <a:rPr lang="en-US" sz="1400" b="1" i="0">
                <a:solidFill>
                  <a:srgbClr val="FFFFFF"/>
                </a:solidFill>
                <a:effectLst/>
                <a:latin typeface="Inter"/>
              </a:rPr>
              <a:t>Themes:</a:t>
            </a:r>
            <a:r>
              <a:rPr lang="en-US" sz="1400" b="0" i="0">
                <a:solidFill>
                  <a:srgbClr val="FFFFFF"/>
                </a:solidFill>
                <a:effectLst/>
                <a:latin typeface="Inter"/>
              </a:rPr>
              <a:t> what questions or concepts recur across the literature?</a:t>
            </a:r>
          </a:p>
          <a:p>
            <a:pPr>
              <a:lnSpc>
                <a:spcPct val="90000"/>
              </a:lnSpc>
              <a:buFont typeface="Arial" panose="020B0604020202020204" pitchFamily="34" charset="0"/>
              <a:buChar char="•"/>
            </a:pPr>
            <a:r>
              <a:rPr lang="en-US" sz="1400" b="1" i="0">
                <a:solidFill>
                  <a:srgbClr val="FFFFFF"/>
                </a:solidFill>
                <a:effectLst/>
                <a:latin typeface="Inter"/>
              </a:rPr>
              <a:t>Debates, conflicts and contradictions:</a:t>
            </a:r>
            <a:r>
              <a:rPr lang="en-US" sz="1400" b="0" i="0">
                <a:solidFill>
                  <a:srgbClr val="FFFFFF"/>
                </a:solidFill>
                <a:effectLst/>
                <a:latin typeface="Inter"/>
              </a:rPr>
              <a:t> where do sources disagree?</a:t>
            </a:r>
          </a:p>
          <a:p>
            <a:pPr>
              <a:lnSpc>
                <a:spcPct val="90000"/>
              </a:lnSpc>
              <a:buFont typeface="Arial" panose="020B0604020202020204" pitchFamily="34" charset="0"/>
              <a:buChar char="•"/>
            </a:pPr>
            <a:r>
              <a:rPr lang="en-US" sz="1400" b="1" i="0">
                <a:solidFill>
                  <a:srgbClr val="FFFFFF"/>
                </a:solidFill>
                <a:effectLst/>
                <a:latin typeface="Inter"/>
              </a:rPr>
              <a:t>Pivotal publications:</a:t>
            </a:r>
            <a:r>
              <a:rPr lang="en-US" sz="1400" b="0" i="0">
                <a:solidFill>
                  <a:srgbClr val="FFFFFF"/>
                </a:solidFill>
                <a:effectLst/>
                <a:latin typeface="Inter"/>
              </a:rPr>
              <a:t> are there any influential theories or studies that changed the direction of the field?</a:t>
            </a:r>
          </a:p>
          <a:p>
            <a:pPr>
              <a:lnSpc>
                <a:spcPct val="90000"/>
              </a:lnSpc>
              <a:buFont typeface="Arial" panose="020B0604020202020204" pitchFamily="34" charset="0"/>
              <a:buChar char="•"/>
            </a:pPr>
            <a:r>
              <a:rPr lang="en-US" sz="1400" b="1" i="0">
                <a:solidFill>
                  <a:srgbClr val="FFFFFF"/>
                </a:solidFill>
                <a:effectLst/>
                <a:latin typeface="Inter"/>
              </a:rPr>
              <a:t>Gaps:</a:t>
            </a:r>
            <a:r>
              <a:rPr lang="en-US" sz="1400" b="0" i="0">
                <a:solidFill>
                  <a:srgbClr val="FFFFFF"/>
                </a:solidFill>
                <a:effectLst/>
                <a:latin typeface="Inter"/>
              </a:rPr>
              <a:t> what is missing from the literature? Are there weaknesses that need to be addressed?</a:t>
            </a:r>
          </a:p>
          <a:p>
            <a:pPr marL="0" indent="0">
              <a:lnSpc>
                <a:spcPct val="90000"/>
              </a:lnSpc>
              <a:buNone/>
            </a:pPr>
            <a:r>
              <a:rPr lang="en-US" sz="1400" b="0" i="0">
                <a:solidFill>
                  <a:srgbClr val="FFFFFF"/>
                </a:solidFill>
                <a:effectLst/>
                <a:latin typeface="Inter"/>
              </a:rPr>
              <a:t>This step will help you work out the structure of your literature review and (if applicable) show how your own research will contribute to existing knowledge.</a:t>
            </a:r>
          </a:p>
          <a:p>
            <a:pPr marL="0" indent="0">
              <a:lnSpc>
                <a:spcPct val="90000"/>
              </a:lnSpc>
              <a:buNone/>
            </a:pPr>
            <a:endParaRPr lang="en-IN" sz="1400">
              <a:solidFill>
                <a:srgbClr val="FFFFFF"/>
              </a:solidFill>
            </a:endParaRPr>
          </a:p>
        </p:txBody>
      </p:sp>
      <p:pic>
        <p:nvPicPr>
          <p:cNvPr id="5" name="Picture 4" descr="Complex maths formulae on a blackboard">
            <a:extLst>
              <a:ext uri="{FF2B5EF4-FFF2-40B4-BE49-F238E27FC236}">
                <a16:creationId xmlns:a16="http://schemas.microsoft.com/office/drawing/2014/main" id="{26D58C02-B7FB-4734-5372-B440EB21B39C}"/>
              </a:ext>
            </a:extLst>
          </p:cNvPr>
          <p:cNvPicPr>
            <a:picLocks noChangeAspect="1"/>
          </p:cNvPicPr>
          <p:nvPr/>
        </p:nvPicPr>
        <p:blipFill rotWithShape="1">
          <a:blip r:embed="rId3"/>
          <a:srcRect l="30546" r="16622"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63782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E86E-A52E-3B0C-5D89-3B31EC69ECEF}"/>
              </a:ext>
            </a:extLst>
          </p:cNvPr>
          <p:cNvSpPr>
            <a:spLocks noGrp="1"/>
          </p:cNvSpPr>
          <p:nvPr>
            <p:ph type="title"/>
          </p:nvPr>
        </p:nvSpPr>
        <p:spPr>
          <a:xfrm>
            <a:off x="650668" y="629266"/>
            <a:ext cx="5697123" cy="1641986"/>
          </a:xfrm>
        </p:spPr>
        <p:txBody>
          <a:bodyPr>
            <a:normAutofit/>
          </a:bodyPr>
          <a:lstStyle/>
          <a:p>
            <a:r>
              <a:rPr lang="en-US" b="1" dirty="0">
                <a:latin typeface="Arial" panose="020B0604020202020204" pitchFamily="34" charset="0"/>
                <a:cs typeface="Arial" panose="020B0604020202020204" pitchFamily="34" charset="0"/>
              </a:rPr>
              <a:t>Meaning of Research</a:t>
            </a:r>
            <a:endParaRPr lang="en-IN" b="1"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A3B4D91F-6501-BF91-9273-B17CD69667B1}"/>
              </a:ext>
            </a:extLst>
          </p:cNvPr>
          <p:cNvSpPr>
            <a:spLocks noGrp="1"/>
          </p:cNvSpPr>
          <p:nvPr>
            <p:ph idx="1"/>
          </p:nvPr>
        </p:nvSpPr>
        <p:spPr>
          <a:xfrm>
            <a:off x="372372" y="1656522"/>
            <a:ext cx="6965770" cy="3809999"/>
          </a:xfrm>
        </p:spPr>
        <p:txBody>
          <a:bodyPr>
            <a:normAutofit/>
          </a:bodyPr>
          <a:lstStyle/>
          <a:p>
            <a:pPr marL="0" indent="0" algn="just" eaLnBrk="1" hangingPunct="1">
              <a:lnSpc>
                <a:spcPct val="90000"/>
              </a:lnSpc>
              <a:buNone/>
            </a:pPr>
            <a:r>
              <a:rPr lang="en-US" altLang="en-US" sz="2400" b="1" dirty="0"/>
              <a:t>According to Clifford Woody Research means</a:t>
            </a:r>
          </a:p>
          <a:p>
            <a:pPr algn="just" eaLnBrk="1" hangingPunct="1">
              <a:lnSpc>
                <a:spcPct val="90000"/>
              </a:lnSpc>
            </a:pPr>
            <a:r>
              <a:rPr lang="en-US" altLang="en-US" sz="2400" b="1" dirty="0"/>
              <a:t>Defining and redefining problems, formulating hypothesis/objectives; </a:t>
            </a:r>
          </a:p>
          <a:p>
            <a:pPr algn="just" eaLnBrk="1" hangingPunct="1">
              <a:lnSpc>
                <a:spcPct val="90000"/>
              </a:lnSpc>
            </a:pPr>
            <a:r>
              <a:rPr lang="en-US" altLang="en-US" sz="2400" b="1" dirty="0"/>
              <a:t>Collecting, organizing and evaluating data</a:t>
            </a:r>
          </a:p>
          <a:p>
            <a:pPr algn="just" eaLnBrk="1" hangingPunct="1">
              <a:lnSpc>
                <a:spcPct val="90000"/>
              </a:lnSpc>
            </a:pPr>
            <a:r>
              <a:rPr lang="en-US" altLang="en-US" sz="2400" b="1" dirty="0"/>
              <a:t> Making deductions and reaching conclusions</a:t>
            </a:r>
          </a:p>
          <a:p>
            <a:pPr algn="just" eaLnBrk="1" hangingPunct="1">
              <a:lnSpc>
                <a:spcPct val="90000"/>
              </a:lnSpc>
            </a:pPr>
            <a:r>
              <a:rPr lang="en-US" altLang="en-US" sz="2400" b="1" dirty="0"/>
              <a:t>Testing the conclusions to determine whether they fit the formulating hypothesis/objectives.</a:t>
            </a:r>
          </a:p>
          <a:p>
            <a:pPr algn="just">
              <a:lnSpc>
                <a:spcPct val="90000"/>
              </a:lnSpc>
            </a:pPr>
            <a:endParaRPr lang="en-IN" sz="2400" dirty="0"/>
          </a:p>
        </p:txBody>
      </p:sp>
      <p:pic>
        <p:nvPicPr>
          <p:cNvPr id="17" name="Picture 4" descr="White bulbs with a yellow one standing out">
            <a:extLst>
              <a:ext uri="{FF2B5EF4-FFF2-40B4-BE49-F238E27FC236}">
                <a16:creationId xmlns:a16="http://schemas.microsoft.com/office/drawing/2014/main" id="{23CD7709-7467-F60D-030E-E3FE9F3BFDDA}"/>
              </a:ext>
            </a:extLst>
          </p:cNvPr>
          <p:cNvPicPr>
            <a:picLocks noChangeAspect="1"/>
          </p:cNvPicPr>
          <p:nvPr/>
        </p:nvPicPr>
        <p:blipFill rotWithShape="1">
          <a:blip r:embed="rId3"/>
          <a:srcRect l="5273" r="21142" b="-1"/>
          <a:stretch/>
        </p:blipFill>
        <p:spPr>
          <a:xfrm>
            <a:off x="7616438" y="10"/>
            <a:ext cx="4578371" cy="5274355"/>
          </a:xfrm>
          <a:prstGeom prst="rect">
            <a:avLst/>
          </a:prstGeom>
        </p:spPr>
      </p:pic>
    </p:spTree>
    <p:extLst>
      <p:ext uri="{BB962C8B-B14F-4D97-AF65-F5344CB8AC3E}">
        <p14:creationId xmlns:p14="http://schemas.microsoft.com/office/powerpoint/2010/main" val="799582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13C2CE-B07F-FE2E-130E-528E34AA430C}"/>
              </a:ext>
            </a:extLst>
          </p:cNvPr>
          <p:cNvSpPr>
            <a:spLocks noGrp="1"/>
          </p:cNvSpPr>
          <p:nvPr>
            <p:ph type="title"/>
          </p:nvPr>
        </p:nvSpPr>
        <p:spPr>
          <a:xfrm>
            <a:off x="5411931" y="452718"/>
            <a:ext cx="4638903" cy="1400530"/>
          </a:xfrm>
        </p:spPr>
        <p:txBody>
          <a:bodyPr>
            <a:normAutofit/>
          </a:bodyPr>
          <a:lstStyle/>
          <a:p>
            <a:pPr>
              <a:lnSpc>
                <a:spcPct val="90000"/>
              </a:lnSpc>
            </a:pPr>
            <a:br>
              <a:rPr lang="en-US" sz="2300" b="1" i="0">
                <a:effectLst/>
                <a:latin typeface="Gilmer"/>
              </a:rPr>
            </a:br>
            <a:r>
              <a:rPr lang="en-US" sz="2300" b="1" i="0">
                <a:effectLst/>
                <a:latin typeface="Gilmer"/>
              </a:rPr>
              <a:t>Step 4 – Outline your literature review’s structure</a:t>
            </a:r>
            <a:br>
              <a:rPr lang="en-US" sz="2300" b="1" i="0">
                <a:effectLst/>
                <a:latin typeface="Gilmer"/>
              </a:rPr>
            </a:br>
            <a:endParaRPr lang="en-IN" sz="2300" b="1"/>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rrows pointing towards light">
            <a:extLst>
              <a:ext uri="{FF2B5EF4-FFF2-40B4-BE49-F238E27FC236}">
                <a16:creationId xmlns:a16="http://schemas.microsoft.com/office/drawing/2014/main" id="{C4662DD4-988F-EACE-73BA-94A67455B7FD}"/>
              </a:ext>
            </a:extLst>
          </p:cNvPr>
          <p:cNvPicPr>
            <a:picLocks noChangeAspect="1"/>
          </p:cNvPicPr>
          <p:nvPr/>
        </p:nvPicPr>
        <p:blipFill rotWithShape="1">
          <a:blip r:embed="rId3"/>
          <a:srcRect l="5934" r="45661"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5B8C9E7B-C86B-F54D-863A-B991739E1DEC}"/>
              </a:ext>
            </a:extLst>
          </p:cNvPr>
          <p:cNvSpPr>
            <a:spLocks noGrp="1"/>
          </p:cNvSpPr>
          <p:nvPr>
            <p:ph idx="1"/>
          </p:nvPr>
        </p:nvSpPr>
        <p:spPr>
          <a:xfrm>
            <a:off x="5410950" y="2052918"/>
            <a:ext cx="4638903" cy="4195481"/>
          </a:xfrm>
        </p:spPr>
        <p:txBody>
          <a:bodyPr>
            <a:normAutofit/>
          </a:bodyPr>
          <a:lstStyle/>
          <a:p>
            <a:pPr marL="0" indent="0">
              <a:lnSpc>
                <a:spcPct val="90000"/>
              </a:lnSpc>
              <a:buNone/>
            </a:pPr>
            <a:r>
              <a:rPr lang="en-US" sz="1600" b="0" i="0">
                <a:effectLst/>
                <a:latin typeface="Inter"/>
              </a:rPr>
              <a:t>There are various approaches to organizing the body of a literature review. Depending on the length of your literature review, you can combine several of these strategies (for example, your overall structure might be thematic, but each theme is discussed chronologically).</a:t>
            </a:r>
          </a:p>
          <a:p>
            <a:pPr marL="0" indent="0">
              <a:lnSpc>
                <a:spcPct val="90000"/>
              </a:lnSpc>
              <a:buNone/>
            </a:pPr>
            <a:r>
              <a:rPr lang="en-US" sz="1600" b="1" i="0">
                <a:effectLst/>
                <a:latin typeface="Gilmer"/>
              </a:rPr>
              <a:t>Chronological:</a:t>
            </a:r>
          </a:p>
          <a:p>
            <a:pPr>
              <a:lnSpc>
                <a:spcPct val="90000"/>
              </a:lnSpc>
            </a:pPr>
            <a:r>
              <a:rPr lang="en-US" sz="1600" b="0" i="0">
                <a:effectLst/>
                <a:latin typeface="Inter"/>
              </a:rPr>
              <a:t>The simplest approach is to trace the development of the topic over time. However, if you choose this strategy, be careful to avoid simply listing and summarizing sources in order.</a:t>
            </a:r>
          </a:p>
          <a:p>
            <a:pPr>
              <a:lnSpc>
                <a:spcPct val="90000"/>
              </a:lnSpc>
            </a:pPr>
            <a:r>
              <a:rPr lang="en-US" sz="1600" b="0" i="0">
                <a:effectLst/>
                <a:latin typeface="Inter"/>
              </a:rPr>
              <a:t>Try to analyze patterns, turning points, and key debates that have shaped the direction of the field. Give your interpretation of how and why certain developments occurred.</a:t>
            </a:r>
          </a:p>
          <a:p>
            <a:pPr marL="0" indent="0">
              <a:lnSpc>
                <a:spcPct val="90000"/>
              </a:lnSpc>
              <a:buNone/>
            </a:pPr>
            <a:endParaRPr lang="en-IN" sz="1600" b="1"/>
          </a:p>
        </p:txBody>
      </p:sp>
    </p:spTree>
    <p:extLst>
      <p:ext uri="{BB962C8B-B14F-4D97-AF65-F5344CB8AC3E}">
        <p14:creationId xmlns:p14="http://schemas.microsoft.com/office/powerpoint/2010/main" val="793887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77907E-03E6-7416-246A-D9E835B2250B}"/>
              </a:ext>
            </a:extLst>
          </p:cNvPr>
          <p:cNvSpPr>
            <a:spLocks noGrp="1"/>
          </p:cNvSpPr>
          <p:nvPr>
            <p:ph idx="1"/>
          </p:nvPr>
        </p:nvSpPr>
        <p:spPr>
          <a:xfrm>
            <a:off x="648930" y="2438400"/>
            <a:ext cx="6188189" cy="3785419"/>
          </a:xfrm>
        </p:spPr>
        <p:txBody>
          <a:bodyPr>
            <a:normAutofit/>
          </a:bodyPr>
          <a:lstStyle/>
          <a:p>
            <a:pPr marL="0" indent="0">
              <a:lnSpc>
                <a:spcPct val="90000"/>
              </a:lnSpc>
              <a:buNone/>
            </a:pPr>
            <a:r>
              <a:rPr lang="en-US" sz="1300" b="1" i="0">
                <a:solidFill>
                  <a:srgbClr val="FFFFFF"/>
                </a:solidFill>
                <a:effectLst/>
                <a:latin typeface="Gilmer"/>
              </a:rPr>
              <a:t>Thematic</a:t>
            </a:r>
          </a:p>
          <a:p>
            <a:pPr>
              <a:lnSpc>
                <a:spcPct val="90000"/>
              </a:lnSpc>
            </a:pPr>
            <a:r>
              <a:rPr lang="en-US" sz="1300" b="0" i="0">
                <a:solidFill>
                  <a:srgbClr val="FFFFFF"/>
                </a:solidFill>
                <a:effectLst/>
                <a:latin typeface="Inter"/>
              </a:rPr>
              <a:t>If you have found some recurring central themes, you can organize your literature review into subsections that address different aspects of the topic.</a:t>
            </a:r>
          </a:p>
          <a:p>
            <a:pPr>
              <a:lnSpc>
                <a:spcPct val="90000"/>
              </a:lnSpc>
            </a:pPr>
            <a:r>
              <a:rPr lang="en-US" sz="1300" b="0" i="0">
                <a:solidFill>
                  <a:srgbClr val="FFFFFF"/>
                </a:solidFill>
                <a:effectLst/>
                <a:latin typeface="Inter"/>
              </a:rPr>
              <a:t>For example, if you are reviewing literature about inequalities in migrant health outcomes, key themes might include healthcare policy, language barriers, cultural attitudes, legal status, and economic access.</a:t>
            </a:r>
          </a:p>
          <a:p>
            <a:pPr marL="0" indent="0">
              <a:lnSpc>
                <a:spcPct val="90000"/>
              </a:lnSpc>
              <a:buNone/>
            </a:pPr>
            <a:r>
              <a:rPr lang="en-US" sz="1300" b="1" i="0">
                <a:solidFill>
                  <a:srgbClr val="FFFFFF"/>
                </a:solidFill>
                <a:effectLst/>
                <a:latin typeface="Gilmer"/>
              </a:rPr>
              <a:t>Methodological</a:t>
            </a:r>
          </a:p>
          <a:p>
            <a:pPr>
              <a:lnSpc>
                <a:spcPct val="90000"/>
              </a:lnSpc>
            </a:pPr>
            <a:r>
              <a:rPr lang="en-US" sz="1300" b="0" i="0">
                <a:solidFill>
                  <a:srgbClr val="FFFFFF"/>
                </a:solidFill>
                <a:effectLst/>
                <a:latin typeface="Inter"/>
              </a:rPr>
              <a:t>If you draw your sources from different disciplines or fields that use a variety of </a:t>
            </a:r>
            <a:r>
              <a:rPr lang="en-US" sz="1300">
                <a:solidFill>
                  <a:srgbClr val="FFFFFF"/>
                </a:solidFill>
                <a:latin typeface="Inter"/>
              </a:rPr>
              <a:t>research methods</a:t>
            </a:r>
            <a:r>
              <a:rPr lang="en-US" sz="1300" b="0" i="0">
                <a:solidFill>
                  <a:srgbClr val="FFFFFF"/>
                </a:solidFill>
                <a:effectLst/>
                <a:latin typeface="Inter"/>
              </a:rPr>
              <a:t>, you might want to compare the results and conclusions that emerge from different approaches. </a:t>
            </a:r>
          </a:p>
          <a:p>
            <a:pPr marL="0" indent="0">
              <a:lnSpc>
                <a:spcPct val="90000"/>
              </a:lnSpc>
              <a:buNone/>
            </a:pPr>
            <a:r>
              <a:rPr lang="en-US" sz="1300" b="0" i="0">
                <a:solidFill>
                  <a:srgbClr val="FFFFFF"/>
                </a:solidFill>
                <a:effectLst/>
                <a:latin typeface="Inter"/>
              </a:rPr>
              <a:t>For example:</a:t>
            </a:r>
          </a:p>
          <a:p>
            <a:pPr>
              <a:lnSpc>
                <a:spcPct val="90000"/>
              </a:lnSpc>
              <a:buFont typeface="Arial" panose="020B0604020202020204" pitchFamily="34" charset="0"/>
              <a:buChar char="•"/>
            </a:pPr>
            <a:r>
              <a:rPr lang="en-US" sz="1300" b="0" i="0">
                <a:solidFill>
                  <a:srgbClr val="FFFFFF"/>
                </a:solidFill>
                <a:effectLst/>
                <a:latin typeface="Inter"/>
              </a:rPr>
              <a:t>Look at what results have emerged in</a:t>
            </a:r>
            <a:r>
              <a:rPr lang="en-US" sz="1300">
                <a:solidFill>
                  <a:srgbClr val="FFFFFF"/>
                </a:solidFill>
                <a:latin typeface="Inter"/>
              </a:rPr>
              <a:t> qualitative versus quantitative research.</a:t>
            </a:r>
          </a:p>
          <a:p>
            <a:pPr>
              <a:lnSpc>
                <a:spcPct val="90000"/>
              </a:lnSpc>
              <a:buFont typeface="Arial" panose="020B0604020202020204" pitchFamily="34" charset="0"/>
              <a:buChar char="•"/>
            </a:pPr>
            <a:r>
              <a:rPr lang="en-US" sz="1300" b="0" i="0">
                <a:solidFill>
                  <a:srgbClr val="FFFFFF"/>
                </a:solidFill>
                <a:effectLst/>
                <a:latin typeface="Inter"/>
              </a:rPr>
              <a:t>Discuss how the topic has been approached by empirical versus theoretical scholarship</a:t>
            </a:r>
          </a:p>
          <a:p>
            <a:pPr>
              <a:lnSpc>
                <a:spcPct val="90000"/>
              </a:lnSpc>
              <a:buFont typeface="Arial" panose="020B0604020202020204" pitchFamily="34" charset="0"/>
              <a:buChar char="•"/>
            </a:pPr>
            <a:r>
              <a:rPr lang="en-US" sz="1300" b="0" i="0">
                <a:solidFill>
                  <a:srgbClr val="FFFFFF"/>
                </a:solidFill>
                <a:effectLst/>
                <a:latin typeface="Inter"/>
              </a:rPr>
              <a:t>Divide the literature into sociological, historical, and cultural sources.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4" descr="Two people holding each other's hands">
            <a:extLst>
              <a:ext uri="{FF2B5EF4-FFF2-40B4-BE49-F238E27FC236}">
                <a16:creationId xmlns:a16="http://schemas.microsoft.com/office/drawing/2014/main" id="{D2B4E4B3-8A8F-37F4-C4E6-8F5239E81782}"/>
              </a:ext>
            </a:extLst>
          </p:cNvPr>
          <p:cNvPicPr>
            <a:picLocks noChangeAspect="1"/>
          </p:cNvPicPr>
          <p:nvPr/>
        </p:nvPicPr>
        <p:blipFill rotWithShape="1">
          <a:blip r:embed="rId3"/>
          <a:srcRect l="22792" r="28899"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331644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7DE0F3-E585-0373-21A4-5D1F934E562B}"/>
              </a:ext>
            </a:extLst>
          </p:cNvPr>
          <p:cNvSpPr>
            <a:spLocks noGrp="1"/>
          </p:cNvSpPr>
          <p:nvPr>
            <p:ph idx="1"/>
          </p:nvPr>
        </p:nvSpPr>
        <p:spPr>
          <a:xfrm>
            <a:off x="648930" y="2438400"/>
            <a:ext cx="6188189" cy="3785419"/>
          </a:xfrm>
        </p:spPr>
        <p:txBody>
          <a:bodyPr>
            <a:normAutofit/>
          </a:bodyPr>
          <a:lstStyle/>
          <a:p>
            <a:pPr marL="0" indent="0">
              <a:buNone/>
            </a:pPr>
            <a:r>
              <a:rPr lang="en-US" b="1" i="0">
                <a:solidFill>
                  <a:srgbClr val="FFFFFF"/>
                </a:solidFill>
                <a:effectLst/>
                <a:latin typeface="Gilmer"/>
              </a:rPr>
              <a:t>Theoretical</a:t>
            </a:r>
          </a:p>
          <a:p>
            <a:r>
              <a:rPr lang="en-US" b="0" i="0">
                <a:solidFill>
                  <a:srgbClr val="FFFFFF"/>
                </a:solidFill>
                <a:effectLst/>
                <a:latin typeface="Inter"/>
              </a:rPr>
              <a:t>A literature review is often the foundation for a </a:t>
            </a:r>
            <a:r>
              <a:rPr lang="en-US">
                <a:solidFill>
                  <a:srgbClr val="FFFFFF"/>
                </a:solidFill>
                <a:latin typeface="Inter"/>
              </a:rPr>
              <a:t>theoretical framework</a:t>
            </a:r>
            <a:r>
              <a:rPr lang="en-US" b="0" i="0">
                <a:solidFill>
                  <a:srgbClr val="FFFFFF"/>
                </a:solidFill>
                <a:effectLst/>
                <a:latin typeface="Inter"/>
              </a:rPr>
              <a:t>. You can use it to discuss various theories, models, and definitions of key concepts.</a:t>
            </a:r>
          </a:p>
          <a:p>
            <a:r>
              <a:rPr lang="en-US" b="0" i="0">
                <a:solidFill>
                  <a:srgbClr val="FFFFFF"/>
                </a:solidFill>
                <a:effectLst/>
                <a:latin typeface="Inter"/>
              </a:rPr>
              <a:t>You might argue for the relevance of a specific theoretical approach, or combine various theoretical concepts to create a framework for your research.</a:t>
            </a:r>
          </a:p>
          <a:p>
            <a:endParaRPr lang="en-IN">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top view of books with different cover colours">
            <a:extLst>
              <a:ext uri="{FF2B5EF4-FFF2-40B4-BE49-F238E27FC236}">
                <a16:creationId xmlns:a16="http://schemas.microsoft.com/office/drawing/2014/main" id="{B063E9DA-2DF1-83C0-7F63-D1E4992A091A}"/>
              </a:ext>
            </a:extLst>
          </p:cNvPr>
          <p:cNvPicPr>
            <a:picLocks noChangeAspect="1"/>
          </p:cNvPicPr>
          <p:nvPr/>
        </p:nvPicPr>
        <p:blipFill rotWithShape="1">
          <a:blip r:embed="rId3"/>
          <a:srcRect l="9560" r="18068"/>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200320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B7B3-4777-6A3C-00BF-D30651390B81}"/>
              </a:ext>
            </a:extLst>
          </p:cNvPr>
          <p:cNvSpPr>
            <a:spLocks noGrp="1"/>
          </p:cNvSpPr>
          <p:nvPr>
            <p:ph type="title"/>
          </p:nvPr>
        </p:nvSpPr>
        <p:spPr>
          <a:xfrm>
            <a:off x="650668" y="629266"/>
            <a:ext cx="6249784" cy="1641986"/>
          </a:xfrm>
        </p:spPr>
        <p:txBody>
          <a:bodyPr>
            <a:normAutofit/>
          </a:bodyPr>
          <a:lstStyle/>
          <a:p>
            <a:r>
              <a:rPr lang="en-US" b="1" i="0" dirty="0">
                <a:effectLst/>
                <a:latin typeface="Gilmer"/>
              </a:rPr>
              <a:t>Step 5 – Write your literature review</a:t>
            </a:r>
            <a:endParaRPr lang="en-IN" dirty="0"/>
          </a:p>
        </p:txBody>
      </p:sp>
      <p:pic>
        <p:nvPicPr>
          <p:cNvPr id="5" name="Picture 4" descr="A closeup photo of an open book">
            <a:extLst>
              <a:ext uri="{FF2B5EF4-FFF2-40B4-BE49-F238E27FC236}">
                <a16:creationId xmlns:a16="http://schemas.microsoft.com/office/drawing/2014/main" id="{E6A5C16A-8DA8-4D0C-D49F-62C633E8DDE1}"/>
              </a:ext>
            </a:extLst>
          </p:cNvPr>
          <p:cNvPicPr>
            <a:picLocks noChangeAspect="1"/>
          </p:cNvPicPr>
          <p:nvPr/>
        </p:nvPicPr>
        <p:blipFill rotWithShape="1">
          <a:blip r:embed="rId3"/>
          <a:srcRect l="27940" r="27172" b="-1"/>
          <a:stretch/>
        </p:blipFill>
        <p:spPr>
          <a:xfrm>
            <a:off x="7548152" y="10"/>
            <a:ext cx="4646658" cy="6857990"/>
          </a:xfrm>
          <a:prstGeom prst="rect">
            <a:avLst/>
          </a:prstGeom>
        </p:spPr>
      </p:pic>
      <p:sp>
        <p:nvSpPr>
          <p:cNvPr id="9" name="Rectangle 8">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921179AC-CD5D-028A-4C7B-5399B3294746}"/>
              </a:ext>
            </a:extLst>
          </p:cNvPr>
          <p:cNvSpPr>
            <a:spLocks noGrp="1"/>
          </p:cNvSpPr>
          <p:nvPr>
            <p:ph idx="1"/>
          </p:nvPr>
        </p:nvSpPr>
        <p:spPr>
          <a:xfrm>
            <a:off x="650668" y="2438400"/>
            <a:ext cx="6249784" cy="3809999"/>
          </a:xfrm>
        </p:spPr>
        <p:txBody>
          <a:bodyPr>
            <a:normAutofit/>
          </a:bodyPr>
          <a:lstStyle/>
          <a:p>
            <a:pPr marL="0" indent="0">
              <a:lnSpc>
                <a:spcPct val="90000"/>
              </a:lnSpc>
              <a:buNone/>
            </a:pPr>
            <a:r>
              <a:rPr lang="en-US" sz="1600" b="0" i="0">
                <a:effectLst/>
                <a:latin typeface="Inter"/>
              </a:rPr>
              <a:t>Like any other </a:t>
            </a:r>
            <a:r>
              <a:rPr lang="en-US" sz="1600">
                <a:latin typeface="Inter"/>
              </a:rPr>
              <a:t>academic text</a:t>
            </a:r>
            <a:r>
              <a:rPr lang="en-US" sz="1600" b="0" i="0">
                <a:effectLst/>
                <a:latin typeface="Inter"/>
              </a:rPr>
              <a:t>, your literature review should have an </a:t>
            </a:r>
            <a:r>
              <a:rPr lang="en-US" sz="1600">
                <a:latin typeface="Inter"/>
              </a:rPr>
              <a:t>introduction</a:t>
            </a:r>
            <a:r>
              <a:rPr lang="en-US" sz="1600" b="0" i="0">
                <a:effectLst/>
                <a:latin typeface="Inter"/>
              </a:rPr>
              <a:t>, a main body, and a </a:t>
            </a:r>
            <a:r>
              <a:rPr lang="en-US" sz="1600">
                <a:latin typeface="Inter"/>
              </a:rPr>
              <a:t>conclusion</a:t>
            </a:r>
            <a:r>
              <a:rPr lang="en-US" sz="1600" b="0" i="0">
                <a:effectLst/>
                <a:latin typeface="Inter"/>
              </a:rPr>
              <a:t>. What you include in each depends on the objective of your literature review.</a:t>
            </a:r>
          </a:p>
          <a:p>
            <a:pPr marL="0" indent="0">
              <a:lnSpc>
                <a:spcPct val="90000"/>
              </a:lnSpc>
              <a:buNone/>
            </a:pPr>
            <a:r>
              <a:rPr lang="en-US" sz="1600" b="1" i="0">
                <a:effectLst/>
                <a:latin typeface="Gilmer"/>
              </a:rPr>
              <a:t>Introduction</a:t>
            </a:r>
          </a:p>
          <a:p>
            <a:pPr marL="0" indent="0">
              <a:lnSpc>
                <a:spcPct val="90000"/>
              </a:lnSpc>
              <a:buNone/>
            </a:pPr>
            <a:r>
              <a:rPr lang="en-US" sz="1600" b="0" i="0">
                <a:effectLst/>
                <a:latin typeface="Inter"/>
              </a:rPr>
              <a:t>The introduction should clearly establish the focus and purpose of the literature review.</a:t>
            </a:r>
          </a:p>
          <a:p>
            <a:pPr marL="0" indent="0">
              <a:lnSpc>
                <a:spcPct val="90000"/>
              </a:lnSpc>
              <a:buNone/>
            </a:pPr>
            <a:r>
              <a:rPr lang="en-US" sz="1600" b="1" i="0">
                <a:effectLst/>
                <a:latin typeface="Gilmer"/>
              </a:rPr>
              <a:t>Body</a:t>
            </a:r>
          </a:p>
          <a:p>
            <a:pPr marL="0" indent="0">
              <a:lnSpc>
                <a:spcPct val="90000"/>
              </a:lnSpc>
              <a:buNone/>
            </a:pPr>
            <a:r>
              <a:rPr lang="en-US" sz="1600" b="0" i="0">
                <a:effectLst/>
                <a:latin typeface="Inter"/>
              </a:rPr>
              <a:t>Depending on the length of your literature review, you might want to divide the body into subsections. You can use a </a:t>
            </a:r>
            <a:r>
              <a:rPr lang="en-US" sz="1600">
                <a:latin typeface="Inter"/>
              </a:rPr>
              <a:t>subheading</a:t>
            </a:r>
            <a:r>
              <a:rPr lang="en-US" sz="1600" b="0" i="0">
                <a:effectLst/>
                <a:latin typeface="Inter"/>
              </a:rPr>
              <a:t> for each theme, time period, or methodological approach.</a:t>
            </a:r>
          </a:p>
          <a:p>
            <a:pPr marL="0" indent="0">
              <a:lnSpc>
                <a:spcPct val="90000"/>
              </a:lnSpc>
              <a:buNone/>
            </a:pPr>
            <a:r>
              <a:rPr lang="en-US" sz="1600" b="0" i="0">
                <a:effectLst/>
                <a:latin typeface="Inter"/>
              </a:rPr>
              <a:t>As you write, you can follow these tips:</a:t>
            </a:r>
          </a:p>
          <a:p>
            <a:pPr>
              <a:lnSpc>
                <a:spcPct val="90000"/>
              </a:lnSpc>
              <a:buFont typeface="Arial" panose="020B0604020202020204" pitchFamily="34" charset="0"/>
              <a:buChar char="•"/>
            </a:pPr>
            <a:r>
              <a:rPr lang="en-US" sz="1600" b="1">
                <a:latin typeface="Inter"/>
              </a:rPr>
              <a:t>Summarize</a:t>
            </a:r>
            <a:r>
              <a:rPr lang="en-US" sz="1600" b="1" i="0">
                <a:effectLst/>
                <a:latin typeface="Inter"/>
              </a:rPr>
              <a:t> and synthesize:</a:t>
            </a:r>
            <a:r>
              <a:rPr lang="en-US" sz="1600" b="0" i="0">
                <a:effectLst/>
                <a:latin typeface="Inter"/>
              </a:rPr>
              <a:t> give an overview of the main points of each source and combine them into a coherent whole</a:t>
            </a:r>
          </a:p>
          <a:p>
            <a:pPr marL="0" indent="0">
              <a:lnSpc>
                <a:spcPct val="90000"/>
              </a:lnSpc>
              <a:buNone/>
            </a:pPr>
            <a:endParaRPr lang="en-US" sz="1600" b="0" i="0">
              <a:effectLst/>
              <a:latin typeface="Inter"/>
            </a:endParaRPr>
          </a:p>
          <a:p>
            <a:pPr marL="0" indent="0">
              <a:lnSpc>
                <a:spcPct val="90000"/>
              </a:lnSpc>
              <a:buNone/>
            </a:pPr>
            <a:endParaRPr lang="en-IN" sz="1600"/>
          </a:p>
        </p:txBody>
      </p:sp>
    </p:spTree>
    <p:extLst>
      <p:ext uri="{BB962C8B-B14F-4D97-AF65-F5344CB8AC3E}">
        <p14:creationId xmlns:p14="http://schemas.microsoft.com/office/powerpoint/2010/main" val="2016874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A967F9-4C71-CD67-0958-0464640EB336}"/>
              </a:ext>
            </a:extLst>
          </p:cNvPr>
          <p:cNvSpPr>
            <a:spLocks noGrp="1"/>
          </p:cNvSpPr>
          <p:nvPr>
            <p:ph idx="1"/>
          </p:nvPr>
        </p:nvSpPr>
        <p:spPr>
          <a:xfrm>
            <a:off x="648930" y="2438400"/>
            <a:ext cx="6188189" cy="3785419"/>
          </a:xfrm>
        </p:spPr>
        <p:txBody>
          <a:bodyPr>
            <a:normAutofit/>
          </a:bodyPr>
          <a:lstStyle/>
          <a:p>
            <a:pPr>
              <a:lnSpc>
                <a:spcPct val="90000"/>
              </a:lnSpc>
              <a:buFont typeface="Arial" panose="020B0604020202020204" pitchFamily="34" charset="0"/>
              <a:buChar char="•"/>
            </a:pPr>
            <a:r>
              <a:rPr lang="en-US" sz="1700" b="1" i="0">
                <a:solidFill>
                  <a:srgbClr val="FFFFFF"/>
                </a:solidFill>
                <a:effectLst/>
                <a:latin typeface="Inter"/>
              </a:rPr>
              <a:t>Analyze and interpret:</a:t>
            </a:r>
            <a:r>
              <a:rPr lang="en-US" sz="1700" b="0" i="0">
                <a:solidFill>
                  <a:srgbClr val="FFFFFF"/>
                </a:solidFill>
                <a:effectLst/>
                <a:latin typeface="Inter"/>
              </a:rPr>
              <a:t> don’t just </a:t>
            </a:r>
            <a:r>
              <a:rPr lang="en-US" sz="1700">
                <a:solidFill>
                  <a:srgbClr val="FFFFFF"/>
                </a:solidFill>
                <a:latin typeface="Inter"/>
              </a:rPr>
              <a:t>paraphrase</a:t>
            </a:r>
            <a:r>
              <a:rPr lang="en-US" sz="1700" b="0" i="0">
                <a:solidFill>
                  <a:srgbClr val="FFFFFF"/>
                </a:solidFill>
                <a:effectLst/>
                <a:latin typeface="Inter"/>
              </a:rPr>
              <a:t> other researchers add your own interpretations where possible, discussing the significance of findings in relation to the literature as a whole</a:t>
            </a:r>
          </a:p>
          <a:p>
            <a:pPr>
              <a:lnSpc>
                <a:spcPct val="90000"/>
              </a:lnSpc>
              <a:buFont typeface="Arial" panose="020B0604020202020204" pitchFamily="34" charset="0"/>
              <a:buChar char="•"/>
            </a:pPr>
            <a:r>
              <a:rPr lang="en-US" sz="1700" b="1" i="0">
                <a:solidFill>
                  <a:srgbClr val="FFFFFF"/>
                </a:solidFill>
                <a:effectLst/>
                <a:latin typeface="Inter"/>
              </a:rPr>
              <a:t>Critically evaluate:</a:t>
            </a:r>
            <a:r>
              <a:rPr lang="en-US" sz="1700" b="0" i="0">
                <a:solidFill>
                  <a:srgbClr val="FFFFFF"/>
                </a:solidFill>
                <a:effectLst/>
                <a:latin typeface="Inter"/>
              </a:rPr>
              <a:t> mention the strengths and weaknesses of your sources</a:t>
            </a:r>
          </a:p>
          <a:p>
            <a:pPr>
              <a:lnSpc>
                <a:spcPct val="90000"/>
              </a:lnSpc>
              <a:buFont typeface="Arial" panose="020B0604020202020204" pitchFamily="34" charset="0"/>
              <a:buChar char="•"/>
            </a:pPr>
            <a:r>
              <a:rPr lang="en-US" sz="1700" b="1" i="0">
                <a:solidFill>
                  <a:srgbClr val="FFFFFF"/>
                </a:solidFill>
                <a:effectLst/>
                <a:latin typeface="Inter"/>
              </a:rPr>
              <a:t>Write in well-structured paragraphs:</a:t>
            </a:r>
            <a:r>
              <a:rPr lang="en-US" sz="1700" b="0" i="0">
                <a:solidFill>
                  <a:srgbClr val="FFFFFF"/>
                </a:solidFill>
                <a:effectLst/>
                <a:latin typeface="Inter"/>
              </a:rPr>
              <a:t> use </a:t>
            </a:r>
            <a:r>
              <a:rPr lang="en-US" sz="1700">
                <a:solidFill>
                  <a:srgbClr val="FFFFFF"/>
                </a:solidFill>
                <a:latin typeface="Inter"/>
              </a:rPr>
              <a:t>transition words</a:t>
            </a:r>
            <a:r>
              <a:rPr lang="en-US" sz="1700" b="0" i="0">
                <a:solidFill>
                  <a:srgbClr val="FFFFFF"/>
                </a:solidFill>
                <a:effectLst/>
                <a:latin typeface="Inter"/>
              </a:rPr>
              <a:t> and </a:t>
            </a:r>
            <a:r>
              <a:rPr lang="en-US" sz="1700">
                <a:solidFill>
                  <a:srgbClr val="FFFFFF"/>
                </a:solidFill>
                <a:latin typeface="Inter"/>
              </a:rPr>
              <a:t>topic sentences</a:t>
            </a:r>
            <a:r>
              <a:rPr lang="en-US" sz="1700" b="0" i="0">
                <a:solidFill>
                  <a:srgbClr val="FFFFFF"/>
                </a:solidFill>
                <a:effectLst/>
                <a:latin typeface="Inter"/>
              </a:rPr>
              <a:t> to draw connections, comparisons and contrasts.</a:t>
            </a:r>
          </a:p>
          <a:p>
            <a:pPr marL="0" indent="0">
              <a:lnSpc>
                <a:spcPct val="90000"/>
              </a:lnSpc>
              <a:buNone/>
            </a:pPr>
            <a:r>
              <a:rPr lang="en-US" sz="1700" b="1" i="0">
                <a:solidFill>
                  <a:srgbClr val="FFFFFF"/>
                </a:solidFill>
                <a:effectLst/>
                <a:latin typeface="Gilmer"/>
              </a:rPr>
              <a:t>Conclusion</a:t>
            </a:r>
          </a:p>
          <a:p>
            <a:pPr marL="0" indent="0">
              <a:lnSpc>
                <a:spcPct val="90000"/>
              </a:lnSpc>
              <a:buNone/>
            </a:pPr>
            <a:r>
              <a:rPr lang="en-US" sz="1700" b="0" i="0">
                <a:solidFill>
                  <a:srgbClr val="FFFFFF"/>
                </a:solidFill>
                <a:effectLst/>
                <a:latin typeface="Inter"/>
              </a:rPr>
              <a:t>In the conclusion, you should summarize the key findings you have taken from the literature and emphasize their significance.</a:t>
            </a:r>
          </a:p>
          <a:p>
            <a:pPr marL="0" indent="0">
              <a:lnSpc>
                <a:spcPct val="90000"/>
              </a:lnSpc>
              <a:buNone/>
            </a:pPr>
            <a:r>
              <a:rPr lang="en-US" sz="1700" b="0" i="0">
                <a:solidFill>
                  <a:srgbClr val="FFFFFF"/>
                </a:solidFill>
                <a:effectLst/>
                <a:latin typeface="Inter"/>
              </a:rPr>
              <a:t>When you’ve finished writing and revising your literature review, don’t forget to proofread thoroughly before submitting.</a:t>
            </a:r>
          </a:p>
          <a:p>
            <a:pPr marL="0" indent="0">
              <a:lnSpc>
                <a:spcPct val="90000"/>
              </a:lnSpc>
              <a:buNone/>
            </a:pPr>
            <a:endParaRPr lang="en-IN" sz="1700">
              <a:solidFill>
                <a:srgbClr val="FFFFFF"/>
              </a:solidFill>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4" descr="Complex maths formulae on a blackboard">
            <a:extLst>
              <a:ext uri="{FF2B5EF4-FFF2-40B4-BE49-F238E27FC236}">
                <a16:creationId xmlns:a16="http://schemas.microsoft.com/office/drawing/2014/main" id="{4C905027-801B-1DBC-DCBC-A70DE9A08363}"/>
              </a:ext>
            </a:extLst>
          </p:cNvPr>
          <p:cNvPicPr>
            <a:picLocks noChangeAspect="1"/>
          </p:cNvPicPr>
          <p:nvPr/>
        </p:nvPicPr>
        <p:blipFill rotWithShape="1">
          <a:blip r:embed="rId3"/>
          <a:srcRect l="30546" r="16622"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3739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0725-136C-92A6-EBB1-B94EAFC04B1A}"/>
              </a:ext>
            </a:extLst>
          </p:cNvPr>
          <p:cNvSpPr>
            <a:spLocks noGrp="1"/>
          </p:cNvSpPr>
          <p:nvPr>
            <p:ph type="title"/>
          </p:nvPr>
        </p:nvSpPr>
        <p:spPr>
          <a:xfrm>
            <a:off x="648930" y="629266"/>
            <a:ext cx="6188190" cy="1622321"/>
          </a:xfrm>
        </p:spPr>
        <p:txBody>
          <a:bodyPr>
            <a:normAutofit/>
          </a:bodyPr>
          <a:lstStyle/>
          <a:p>
            <a:r>
              <a:rPr lang="en-US" b="1" dirty="0">
                <a:solidFill>
                  <a:srgbClr val="EBEBEB"/>
                </a:solidFill>
                <a:latin typeface="Arial" panose="020B0604020202020204" pitchFamily="34" charset="0"/>
                <a:cs typeface="Arial" panose="020B0604020202020204" pitchFamily="34" charset="0"/>
              </a:rPr>
              <a:t>Objective of Research:</a:t>
            </a:r>
            <a:endParaRPr lang="en-IN" b="1" dirty="0">
              <a:solidFill>
                <a:srgbClr val="EBEBEB"/>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FD8FFE3-DC1D-2D3B-8B5E-6B4F507A5441}"/>
              </a:ext>
            </a:extLst>
          </p:cNvPr>
          <p:cNvSpPr>
            <a:spLocks noGrp="1"/>
          </p:cNvSpPr>
          <p:nvPr>
            <p:ph idx="1"/>
          </p:nvPr>
        </p:nvSpPr>
        <p:spPr>
          <a:xfrm>
            <a:off x="452902" y="1656521"/>
            <a:ext cx="7617672" cy="3785419"/>
          </a:xfrm>
        </p:spPr>
        <p:txBody>
          <a:bodyPr>
            <a:normAutofit fontScale="92500" lnSpcReduction="10000"/>
          </a:bodyPr>
          <a:lstStyle/>
          <a:p>
            <a:pPr marL="0" indent="0" algn="just">
              <a:buNone/>
            </a:pPr>
            <a:r>
              <a:rPr lang="en-US" sz="2400" b="1" dirty="0">
                <a:solidFill>
                  <a:srgbClr val="FFFFFF"/>
                </a:solidFill>
                <a:latin typeface="Arial" panose="020B0604020202020204" pitchFamily="34" charset="0"/>
                <a:cs typeface="Arial" panose="020B0604020202020204" pitchFamily="34" charset="0"/>
              </a:rPr>
              <a:t>Each research study has its own specific purpose, we may think of research objectives as falling into a number of following broad groupings:</a:t>
            </a:r>
          </a:p>
          <a:p>
            <a:pPr marL="514350" indent="-514350" algn="just">
              <a:buFont typeface="+mj-lt"/>
              <a:buAutoNum type="arabicPeriod"/>
            </a:pPr>
            <a:r>
              <a:rPr lang="en-US" sz="2400" b="1" dirty="0">
                <a:solidFill>
                  <a:srgbClr val="FFFFFF"/>
                </a:solidFill>
                <a:latin typeface="Arial" panose="020B0604020202020204" pitchFamily="34" charset="0"/>
                <a:cs typeface="Arial" panose="020B0604020202020204" pitchFamily="34" charset="0"/>
              </a:rPr>
              <a:t>To gain familiarity with a phenomenon or to achieve new insights into it (studies with this object in view are termed as exploratory or formulative research studies)</a:t>
            </a:r>
          </a:p>
          <a:p>
            <a:pPr marL="514350" indent="-514350" algn="just">
              <a:buFont typeface="+mj-lt"/>
              <a:buAutoNum type="arabicPeriod"/>
            </a:pPr>
            <a:r>
              <a:rPr lang="en-US" sz="2400" b="1" dirty="0">
                <a:solidFill>
                  <a:srgbClr val="FFFFFF"/>
                </a:solidFill>
                <a:latin typeface="Arial" panose="020B0604020202020204" pitchFamily="34" charset="0"/>
                <a:cs typeface="Arial" panose="020B0604020202020204" pitchFamily="34" charset="0"/>
              </a:rPr>
              <a:t>To portray accurately the characteristics of a particular individual, situation or a group (studies with this object in view are known as descriptive research studies)</a:t>
            </a:r>
          </a:p>
        </p:txBody>
      </p:sp>
      <p:pic>
        <p:nvPicPr>
          <p:cNvPr id="13" name="Picture 4" descr="Abstract blurred public library with bookshelves">
            <a:extLst>
              <a:ext uri="{FF2B5EF4-FFF2-40B4-BE49-F238E27FC236}">
                <a16:creationId xmlns:a16="http://schemas.microsoft.com/office/drawing/2014/main" id="{3B11A8EA-D60E-7AFF-F2DB-135906332EEB}"/>
              </a:ext>
            </a:extLst>
          </p:cNvPr>
          <p:cNvPicPr>
            <a:picLocks noChangeAspect="1"/>
          </p:cNvPicPr>
          <p:nvPr/>
        </p:nvPicPr>
        <p:blipFill rotWithShape="1">
          <a:blip r:embed="rId3"/>
          <a:srcRect l="14676" r="37015" b="-2"/>
          <a:stretch/>
        </p:blipFill>
        <p:spPr>
          <a:xfrm>
            <a:off x="8176591" y="2"/>
            <a:ext cx="4015829" cy="5548902"/>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991807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19CB2-39EF-58EF-74F2-431F7CD65A4E}"/>
              </a:ext>
            </a:extLst>
          </p:cNvPr>
          <p:cNvSpPr>
            <a:spLocks noGrp="1"/>
          </p:cNvSpPr>
          <p:nvPr>
            <p:ph idx="1"/>
          </p:nvPr>
        </p:nvSpPr>
        <p:spPr>
          <a:xfrm>
            <a:off x="397566" y="1722784"/>
            <a:ext cx="7036904" cy="3538330"/>
          </a:xfrm>
        </p:spPr>
        <p:txBody>
          <a:bodyPr>
            <a:normAutofit/>
          </a:bodyPr>
          <a:lstStyle/>
          <a:p>
            <a:pPr marL="0" indent="0" algn="just">
              <a:buNone/>
            </a:pPr>
            <a:r>
              <a:rPr lang="en-US" sz="2400" dirty="0">
                <a:solidFill>
                  <a:srgbClr val="FFFFFF"/>
                </a:solidFill>
                <a:latin typeface="Arial" panose="020B0604020202020204" pitchFamily="34" charset="0"/>
                <a:cs typeface="Arial" panose="020B0604020202020204" pitchFamily="34" charset="0"/>
              </a:rPr>
              <a:t>3. To determine the frequency with which something occurs or with which it is associated with something else (studies with this object in view are known as diagnostic research studies)</a:t>
            </a:r>
          </a:p>
          <a:p>
            <a:pPr marL="0" indent="0" algn="just">
              <a:buNone/>
            </a:pPr>
            <a:r>
              <a:rPr lang="en-US" sz="2400" dirty="0">
                <a:solidFill>
                  <a:srgbClr val="FFFFFF"/>
                </a:solidFill>
                <a:latin typeface="Arial" panose="020B0604020202020204" pitchFamily="34" charset="0"/>
                <a:cs typeface="Arial" panose="020B0604020202020204" pitchFamily="34" charset="0"/>
              </a:rPr>
              <a:t>4. To test a hypothesis of a causal relationship between variables (such studies are known as hypothesis-testing research studies).</a:t>
            </a:r>
            <a:endParaRPr lang="en-IN" sz="2400" dirty="0">
              <a:solidFill>
                <a:srgbClr val="FFFFFF"/>
              </a:solidFill>
              <a:latin typeface="Arial" panose="020B0604020202020204" pitchFamily="34" charset="0"/>
              <a:cs typeface="Arial" panose="020B0604020202020204" pitchFamily="34" charset="0"/>
            </a:endParaRPr>
          </a:p>
          <a:p>
            <a:pPr marL="0" indent="0" algn="just">
              <a:buNone/>
            </a:pPr>
            <a:endParaRPr lang="en-IN" sz="2400" dirty="0">
              <a:solidFill>
                <a:srgbClr val="FFFFFF"/>
              </a:solidFill>
            </a:endParaRPr>
          </a:p>
        </p:txBody>
      </p:sp>
      <p:pic>
        <p:nvPicPr>
          <p:cNvPr id="5" name="Picture 4" descr="Close up of rack of test tubes with solution in lab">
            <a:extLst>
              <a:ext uri="{FF2B5EF4-FFF2-40B4-BE49-F238E27FC236}">
                <a16:creationId xmlns:a16="http://schemas.microsoft.com/office/drawing/2014/main" id="{27564D58-B440-AC1C-371A-7C4A58627DFF}"/>
              </a:ext>
            </a:extLst>
          </p:cNvPr>
          <p:cNvPicPr>
            <a:picLocks noChangeAspect="1"/>
          </p:cNvPicPr>
          <p:nvPr/>
        </p:nvPicPr>
        <p:blipFill rotWithShape="1">
          <a:blip r:embed="rId3"/>
          <a:srcRect l="40579" r="11112"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368099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43DA-61BA-E38C-C8B5-F8BA5E8F270C}"/>
              </a:ext>
            </a:extLst>
          </p:cNvPr>
          <p:cNvSpPr>
            <a:spLocks noGrp="1"/>
          </p:cNvSpPr>
          <p:nvPr>
            <p:ph type="title"/>
          </p:nvPr>
        </p:nvSpPr>
        <p:spPr>
          <a:xfrm>
            <a:off x="4401849" y="1132849"/>
            <a:ext cx="7220308" cy="1641986"/>
          </a:xfrm>
        </p:spPr>
        <p:txBody>
          <a:bodyPr>
            <a:normAutofit/>
          </a:bodyPr>
          <a:lstStyle/>
          <a:p>
            <a:r>
              <a:rPr lang="en-IN" sz="4000" b="1" dirty="0">
                <a:latin typeface="Arial" panose="020B0604020202020204" pitchFamily="34" charset="0"/>
                <a:cs typeface="Arial" panose="020B0604020202020204" pitchFamily="34" charset="0"/>
              </a:rPr>
              <a:t>MOTIVATION IN RESEARCH</a:t>
            </a:r>
          </a:p>
        </p:txBody>
      </p:sp>
      <p:sp>
        <p:nvSpPr>
          <p:cNvPr id="3" name="Content Placeholder 2">
            <a:extLst>
              <a:ext uri="{FF2B5EF4-FFF2-40B4-BE49-F238E27FC236}">
                <a16:creationId xmlns:a16="http://schemas.microsoft.com/office/drawing/2014/main" id="{8E52FED2-BD7C-7307-3BBF-2BB9D6E48D86}"/>
              </a:ext>
            </a:extLst>
          </p:cNvPr>
          <p:cNvSpPr>
            <a:spLocks noGrp="1"/>
          </p:cNvSpPr>
          <p:nvPr>
            <p:ph idx="1"/>
          </p:nvPr>
        </p:nvSpPr>
        <p:spPr>
          <a:xfrm>
            <a:off x="4706649" y="2438400"/>
            <a:ext cx="7021525" cy="3809999"/>
          </a:xfrm>
        </p:spPr>
        <p:txBody>
          <a:bodyPr>
            <a:normAutofit fontScale="92500"/>
          </a:bodyPr>
          <a:lstStyle/>
          <a:p>
            <a:pPr marL="0" indent="0">
              <a:lnSpc>
                <a:spcPct val="90000"/>
              </a:lnSpc>
              <a:buNone/>
            </a:pPr>
            <a:r>
              <a:rPr lang="en-US" dirty="0">
                <a:latin typeface="Arial" panose="020B0604020202020204" pitchFamily="34" charset="0"/>
                <a:cs typeface="Arial" panose="020B0604020202020204" pitchFamily="34" charset="0"/>
              </a:rPr>
              <a:t>What makes people to undertake research? This is a question of fundamental importance. The possible motives for doing research may be either one or more of the following: </a:t>
            </a:r>
          </a:p>
          <a:p>
            <a:pPr marL="514350" indent="-514350">
              <a:lnSpc>
                <a:spcPct val="90000"/>
              </a:lnSpc>
              <a:buFont typeface="+mj-lt"/>
              <a:buAutoNum type="arabicPeriod"/>
            </a:pPr>
            <a:r>
              <a:rPr lang="en-US" dirty="0">
                <a:latin typeface="Arial" panose="020B0604020202020204" pitchFamily="34" charset="0"/>
                <a:cs typeface="Arial" panose="020B0604020202020204" pitchFamily="34" charset="0"/>
              </a:rPr>
              <a:t>Desire to get a research degree along with its consequential benefits.</a:t>
            </a:r>
          </a:p>
          <a:p>
            <a:pPr marL="514350" indent="-514350">
              <a:lnSpc>
                <a:spcPct val="90000"/>
              </a:lnSpc>
              <a:buFont typeface="+mj-lt"/>
              <a:buAutoNum type="arabicPeriod"/>
            </a:pPr>
            <a:r>
              <a:rPr lang="en-US" dirty="0">
                <a:latin typeface="Arial" panose="020B0604020202020204" pitchFamily="34" charset="0"/>
                <a:cs typeface="Arial" panose="020B0604020202020204" pitchFamily="34" charset="0"/>
              </a:rPr>
              <a:t>Desire to face the challenge in solving unsolved problems, i.e., concern over practical problems initiates research.</a:t>
            </a:r>
          </a:p>
          <a:p>
            <a:pPr marL="514350" indent="-514350">
              <a:lnSpc>
                <a:spcPct val="90000"/>
              </a:lnSpc>
              <a:buFont typeface="+mj-lt"/>
              <a:buAutoNum type="arabicPeriod"/>
            </a:pPr>
            <a:r>
              <a:rPr lang="en-US" dirty="0">
                <a:latin typeface="Arial" panose="020B0604020202020204" pitchFamily="34" charset="0"/>
                <a:cs typeface="Arial" panose="020B0604020202020204" pitchFamily="34" charset="0"/>
              </a:rPr>
              <a:t>Desire to get the intellectual joy of doing some creative work.</a:t>
            </a:r>
          </a:p>
          <a:p>
            <a:pPr marL="514350" indent="-514350">
              <a:lnSpc>
                <a:spcPct val="90000"/>
              </a:lnSpc>
              <a:buFont typeface="+mj-lt"/>
              <a:buAutoNum type="arabicPeriod"/>
            </a:pPr>
            <a:r>
              <a:rPr lang="en-US" dirty="0">
                <a:latin typeface="Arial" panose="020B0604020202020204" pitchFamily="34" charset="0"/>
                <a:cs typeface="Arial" panose="020B0604020202020204" pitchFamily="34" charset="0"/>
              </a:rPr>
              <a:t>Desire to be of service to society.</a:t>
            </a:r>
          </a:p>
          <a:p>
            <a:pPr marL="514350" indent="-514350">
              <a:lnSpc>
                <a:spcPct val="90000"/>
              </a:lnSpc>
              <a:buFont typeface="+mj-lt"/>
              <a:buAutoNum type="arabicPeriod"/>
            </a:pPr>
            <a:r>
              <a:rPr lang="en-US" dirty="0">
                <a:latin typeface="Arial" panose="020B0604020202020204" pitchFamily="34" charset="0"/>
                <a:cs typeface="Arial" panose="020B0604020202020204" pitchFamily="34" charset="0"/>
              </a:rPr>
              <a:t>Desire to get respectability</a:t>
            </a:r>
            <a:endParaRPr lang="en-IN" dirty="0">
              <a:latin typeface="Arial" panose="020B0604020202020204" pitchFamily="34" charset="0"/>
              <a:cs typeface="Arial" panose="020B0604020202020204" pitchFamily="34" charset="0"/>
            </a:endParaRPr>
          </a:p>
        </p:txBody>
      </p:sp>
      <p:pic>
        <p:nvPicPr>
          <p:cNvPr id="5" name="Picture 4" descr="One glowing light bulb in sea of unlit bulbs">
            <a:extLst>
              <a:ext uri="{FF2B5EF4-FFF2-40B4-BE49-F238E27FC236}">
                <a16:creationId xmlns:a16="http://schemas.microsoft.com/office/drawing/2014/main" id="{428BC813-CF66-8AE5-238B-2F574C967389}"/>
              </a:ext>
            </a:extLst>
          </p:cNvPr>
          <p:cNvPicPr>
            <a:picLocks noChangeAspect="1"/>
          </p:cNvPicPr>
          <p:nvPr/>
        </p:nvPicPr>
        <p:blipFill rotWithShape="1">
          <a:blip r:embed="rId3"/>
          <a:srcRect l="30192" r="25419"/>
          <a:stretch/>
        </p:blipFill>
        <p:spPr>
          <a:xfrm>
            <a:off x="-1" y="10"/>
            <a:ext cx="4058949" cy="6857990"/>
          </a:xfrm>
          <a:prstGeom prst="rect">
            <a:avLst/>
          </a:prstGeom>
        </p:spPr>
      </p:pic>
    </p:spTree>
    <p:extLst>
      <p:ext uri="{BB962C8B-B14F-4D97-AF65-F5344CB8AC3E}">
        <p14:creationId xmlns:p14="http://schemas.microsoft.com/office/powerpoint/2010/main" val="732210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C885-7CCA-BF29-CDEF-6E88D0D1AAC3}"/>
              </a:ext>
            </a:extLst>
          </p:cNvPr>
          <p:cNvSpPr>
            <a:spLocks noGrp="1"/>
          </p:cNvSpPr>
          <p:nvPr>
            <p:ph type="title"/>
          </p:nvPr>
        </p:nvSpPr>
        <p:spPr>
          <a:xfrm>
            <a:off x="264616" y="632258"/>
            <a:ext cx="7540913" cy="1622321"/>
          </a:xfrm>
        </p:spPr>
        <p:txBody>
          <a:bodyPr>
            <a:normAutofit/>
          </a:bodyPr>
          <a:lstStyle/>
          <a:p>
            <a:pPr>
              <a:lnSpc>
                <a:spcPct val="90000"/>
              </a:lnSpc>
            </a:pPr>
            <a:r>
              <a:rPr lang="en-US" sz="2800" b="1" dirty="0">
                <a:solidFill>
                  <a:srgbClr val="EBEBEB"/>
                </a:solidFill>
                <a:latin typeface="Arial" panose="020B0604020202020204" pitchFamily="34" charset="0"/>
                <a:cs typeface="Arial" panose="020B0604020202020204" pitchFamily="34" charset="0"/>
              </a:rPr>
              <a:t>TYPES OF RESEARCH </a:t>
            </a:r>
            <a:br>
              <a:rPr lang="en-US" sz="2800" b="1" dirty="0">
                <a:solidFill>
                  <a:srgbClr val="EBEBEB"/>
                </a:solidFill>
                <a:latin typeface="Arial" panose="020B0604020202020204" pitchFamily="34" charset="0"/>
                <a:cs typeface="Arial" panose="020B0604020202020204" pitchFamily="34" charset="0"/>
              </a:rPr>
            </a:br>
            <a:r>
              <a:rPr lang="en-US" sz="2800" b="1" dirty="0">
                <a:solidFill>
                  <a:srgbClr val="EBEBEB"/>
                </a:solidFill>
                <a:latin typeface="Arial" panose="020B0604020202020204" pitchFamily="34" charset="0"/>
                <a:cs typeface="Arial" panose="020B0604020202020204" pitchFamily="34" charset="0"/>
              </a:rPr>
              <a:t>The basic types of research are as follows:</a:t>
            </a:r>
            <a:endParaRPr lang="en-IN" sz="2800" b="1" dirty="0">
              <a:solidFill>
                <a:srgbClr val="EBEBEB"/>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48B0E32-4C3C-6E91-AF86-B819D97FE959}"/>
              </a:ext>
            </a:extLst>
          </p:cNvPr>
          <p:cNvSpPr>
            <a:spLocks noGrp="1"/>
          </p:cNvSpPr>
          <p:nvPr>
            <p:ph idx="1"/>
          </p:nvPr>
        </p:nvSpPr>
        <p:spPr>
          <a:xfrm>
            <a:off x="423643" y="1855305"/>
            <a:ext cx="7262618" cy="4797286"/>
          </a:xfrm>
        </p:spPr>
        <p:txBody>
          <a:bodyPr>
            <a:normAutofit/>
          </a:bodyPr>
          <a:lstStyle/>
          <a:p>
            <a:pPr marL="0" indent="0">
              <a:buNone/>
            </a:pPr>
            <a:r>
              <a:rPr lang="en-US" b="1" dirty="0">
                <a:solidFill>
                  <a:srgbClr val="FFFFFF"/>
                </a:solidFill>
              </a:rPr>
              <a:t>Descriptive vs. Analytical: </a:t>
            </a:r>
          </a:p>
          <a:p>
            <a:pPr marL="0" indent="0">
              <a:buNone/>
            </a:pPr>
            <a:r>
              <a:rPr lang="en-US" b="1" dirty="0">
                <a:solidFill>
                  <a:srgbClr val="FFFFFF"/>
                </a:solidFill>
                <a:latin typeface="Arial" panose="020B0604020202020204" pitchFamily="34" charset="0"/>
                <a:cs typeface="Arial" panose="020B0604020202020204" pitchFamily="34" charset="0"/>
              </a:rPr>
              <a:t>Descriptive research </a:t>
            </a:r>
            <a:r>
              <a:rPr lang="en-US" dirty="0">
                <a:solidFill>
                  <a:srgbClr val="FFFFFF"/>
                </a:solidFill>
                <a:latin typeface="Arial" panose="020B0604020202020204" pitchFamily="34" charset="0"/>
                <a:cs typeface="Arial" panose="020B0604020202020204" pitchFamily="34" charset="0"/>
              </a:rPr>
              <a:t>includes surveys and fact-finding enquiries of different kinds. The major purpose of descriptive research is a description of the state of affairs as it exists at present. The main characteristic of this method is that the researcher has no control over the variables; he can only report what has happened or what is happening.</a:t>
            </a:r>
          </a:p>
          <a:p>
            <a:pPr marL="0" indent="0">
              <a:buNone/>
            </a:pPr>
            <a:r>
              <a:rPr lang="en-US" dirty="0">
                <a:solidFill>
                  <a:srgbClr val="FFFFFF"/>
                </a:solidFill>
                <a:latin typeface="Arial" panose="020B0604020202020204" pitchFamily="34" charset="0"/>
                <a:cs typeface="Arial" panose="020B0604020202020204" pitchFamily="34" charset="0"/>
              </a:rPr>
              <a:t>In </a:t>
            </a:r>
            <a:r>
              <a:rPr lang="en-US" b="1" dirty="0">
                <a:solidFill>
                  <a:srgbClr val="FFFFFF"/>
                </a:solidFill>
                <a:latin typeface="Arial" panose="020B0604020202020204" pitchFamily="34" charset="0"/>
                <a:cs typeface="Arial" panose="020B0604020202020204" pitchFamily="34" charset="0"/>
              </a:rPr>
              <a:t>analytical research</a:t>
            </a:r>
            <a:r>
              <a:rPr lang="en-US" dirty="0">
                <a:solidFill>
                  <a:srgbClr val="FFFFFF"/>
                </a:solidFill>
                <a:latin typeface="Arial" panose="020B0604020202020204" pitchFamily="34" charset="0"/>
                <a:cs typeface="Arial" panose="020B0604020202020204" pitchFamily="34" charset="0"/>
              </a:rPr>
              <a:t>, the researcher has to use facts or information already available and analyze these to make a critical evaluation of the material</a:t>
            </a:r>
          </a:p>
        </p:txBody>
      </p:sp>
      <p:pic>
        <p:nvPicPr>
          <p:cNvPr id="5" name="Picture 4" descr="Person using microscope">
            <a:extLst>
              <a:ext uri="{FF2B5EF4-FFF2-40B4-BE49-F238E27FC236}">
                <a16:creationId xmlns:a16="http://schemas.microsoft.com/office/drawing/2014/main" id="{A1512CBC-B87B-4452-DE19-D0FA88EB0068}"/>
              </a:ext>
            </a:extLst>
          </p:cNvPr>
          <p:cNvPicPr>
            <a:picLocks noChangeAspect="1"/>
          </p:cNvPicPr>
          <p:nvPr/>
        </p:nvPicPr>
        <p:blipFill rotWithShape="1">
          <a:blip r:embed="rId3"/>
          <a:srcRect l="23743" r="40795" b="1"/>
          <a:stretch/>
        </p:blipFill>
        <p:spPr>
          <a:xfrm>
            <a:off x="7686261" y="1"/>
            <a:ext cx="4506159"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51512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EEA8-FC1D-BCBC-4AEB-54DF2B256A6D}"/>
              </a:ext>
            </a:extLst>
          </p:cNvPr>
          <p:cNvSpPr>
            <a:spLocks noGrp="1"/>
          </p:cNvSpPr>
          <p:nvPr>
            <p:ph type="title"/>
          </p:nvPr>
        </p:nvSpPr>
        <p:spPr>
          <a:xfrm>
            <a:off x="650668" y="629266"/>
            <a:ext cx="6249784" cy="1641986"/>
          </a:xfrm>
        </p:spPr>
        <p:txBody>
          <a:bodyPr>
            <a:normAutofit/>
          </a:bodyPr>
          <a:lstStyle/>
          <a:p>
            <a:r>
              <a:rPr lang="en-US" b="1">
                <a:latin typeface="Arial" panose="020B0604020202020204" pitchFamily="34" charset="0"/>
                <a:cs typeface="Arial" panose="020B0604020202020204" pitchFamily="34" charset="0"/>
              </a:rPr>
              <a:t>Applied vs. Fundamental:</a:t>
            </a:r>
            <a:endParaRPr lang="en-IN"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0BCD77C-53B7-D609-4770-133CE2850075}"/>
              </a:ext>
            </a:extLst>
          </p:cNvPr>
          <p:cNvSpPr>
            <a:spLocks noGrp="1"/>
          </p:cNvSpPr>
          <p:nvPr>
            <p:ph idx="1"/>
          </p:nvPr>
        </p:nvSpPr>
        <p:spPr>
          <a:xfrm>
            <a:off x="650668" y="2438400"/>
            <a:ext cx="6249784" cy="3809999"/>
          </a:xfrm>
        </p:spPr>
        <p:txBody>
          <a:bodyPr>
            <a:normAutofit/>
          </a:bodyPr>
          <a:lstStyle/>
          <a:p>
            <a:pPr marL="0" indent="0">
              <a:buNone/>
            </a:pPr>
            <a:r>
              <a:rPr lang="en-US">
                <a:latin typeface="Arial" panose="020B0604020202020204" pitchFamily="34" charset="0"/>
                <a:cs typeface="Arial" panose="020B0604020202020204" pitchFamily="34" charset="0"/>
              </a:rPr>
              <a:t>Research can either be applied (or action) research or fundamental (to basic or pure) research. </a:t>
            </a:r>
          </a:p>
          <a:p>
            <a:pPr marL="0" indent="0">
              <a:buNone/>
            </a:pPr>
            <a:r>
              <a:rPr lang="en-US" b="1">
                <a:latin typeface="Arial" panose="020B0604020202020204" pitchFamily="34" charset="0"/>
                <a:cs typeface="Arial" panose="020B0604020202020204" pitchFamily="34" charset="0"/>
              </a:rPr>
              <a:t>Applied research </a:t>
            </a:r>
            <a:r>
              <a:rPr lang="en-US">
                <a:latin typeface="Arial" panose="020B0604020202020204" pitchFamily="34" charset="0"/>
                <a:cs typeface="Arial" panose="020B0604020202020204" pitchFamily="34" charset="0"/>
              </a:rPr>
              <a:t>aims at finding a solution for an immediate problem facing a society or an industrial/business organization.</a:t>
            </a:r>
          </a:p>
          <a:p>
            <a:pPr marL="0" indent="0">
              <a:buNone/>
            </a:pPr>
            <a:r>
              <a:rPr lang="en-US" b="1">
                <a:latin typeface="Arial" panose="020B0604020202020204" pitchFamily="34" charset="0"/>
                <a:cs typeface="Arial" panose="020B0604020202020204" pitchFamily="34" charset="0"/>
              </a:rPr>
              <a:t>Fundamental</a:t>
            </a:r>
            <a:r>
              <a:rPr lang="en-US">
                <a:latin typeface="Arial" panose="020B0604020202020204" pitchFamily="34" charset="0"/>
                <a:cs typeface="Arial" panose="020B0604020202020204" pitchFamily="34" charset="0"/>
              </a:rPr>
              <a:t> research is mainly concerned with generalizations and with the formulation of a theory.</a:t>
            </a:r>
            <a:endParaRPr lang="en-IN">
              <a:latin typeface="Arial" panose="020B0604020202020204" pitchFamily="34" charset="0"/>
              <a:cs typeface="Arial" panose="020B0604020202020204" pitchFamily="34" charset="0"/>
            </a:endParaRPr>
          </a:p>
        </p:txBody>
      </p:sp>
      <p:pic>
        <p:nvPicPr>
          <p:cNvPr id="5" name="Picture 4" descr="Abstract blurred public library with bookshelves">
            <a:extLst>
              <a:ext uri="{FF2B5EF4-FFF2-40B4-BE49-F238E27FC236}">
                <a16:creationId xmlns:a16="http://schemas.microsoft.com/office/drawing/2014/main" id="{517E7C76-232B-942C-23E0-63B4F0A0BCFB}"/>
              </a:ext>
            </a:extLst>
          </p:cNvPr>
          <p:cNvPicPr>
            <a:picLocks noChangeAspect="1"/>
          </p:cNvPicPr>
          <p:nvPr/>
        </p:nvPicPr>
        <p:blipFill rotWithShape="1">
          <a:blip r:embed="rId3"/>
          <a:srcRect l="16217" r="38556" b="-1"/>
          <a:stretch/>
        </p:blipFill>
        <p:spPr>
          <a:xfrm>
            <a:off x="7548152" y="10"/>
            <a:ext cx="4646658" cy="6857990"/>
          </a:xfrm>
          <a:prstGeom prst="rect">
            <a:avLst/>
          </a:prstGeom>
        </p:spPr>
      </p:pic>
    </p:spTree>
    <p:extLst>
      <p:ext uri="{BB962C8B-B14F-4D97-AF65-F5344CB8AC3E}">
        <p14:creationId xmlns:p14="http://schemas.microsoft.com/office/powerpoint/2010/main" val="12380940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2228</TotalTime>
  <Words>3667</Words>
  <Application>Microsoft Office PowerPoint</Application>
  <PresentationFormat>Widescreen</PresentationFormat>
  <Paragraphs>245</Paragraphs>
  <Slides>44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Century Gothic</vt:lpstr>
      <vt:lpstr>Gilmer</vt:lpstr>
      <vt:lpstr>Inter</vt:lpstr>
      <vt:lpstr>Open Sans</vt:lpstr>
      <vt:lpstr>Tahoma</vt:lpstr>
      <vt:lpstr>Times New Roman</vt:lpstr>
      <vt:lpstr>TT Commons</vt:lpstr>
      <vt:lpstr>TT Tricks Regular</vt:lpstr>
      <vt:lpstr>Wingdings 3</vt:lpstr>
      <vt:lpstr>Ion</vt:lpstr>
      <vt:lpstr>Research Methodology </vt:lpstr>
      <vt:lpstr>Introduction:</vt:lpstr>
      <vt:lpstr>What is research?</vt:lpstr>
      <vt:lpstr>Meaning of Research</vt:lpstr>
      <vt:lpstr>Objective of Research:</vt:lpstr>
      <vt:lpstr>PowerPoint Presentation</vt:lpstr>
      <vt:lpstr>MOTIVATION IN RESEARCH</vt:lpstr>
      <vt:lpstr>TYPES OF RESEARCH  The basic types of research are as follows:</vt:lpstr>
      <vt:lpstr>Applied vs. Fundamental:</vt:lpstr>
      <vt:lpstr>Quantitative vs. Qualitative:</vt:lpstr>
      <vt:lpstr>Conceptual vs. Empirical:</vt:lpstr>
      <vt:lpstr>Other types of research</vt:lpstr>
      <vt:lpstr>Research Approaches</vt:lpstr>
      <vt:lpstr>PowerPoint Presentation</vt:lpstr>
      <vt:lpstr>Significance of Research</vt:lpstr>
      <vt:lpstr>PowerPoint Presentation</vt:lpstr>
      <vt:lpstr>Research methods vs Methodology</vt:lpstr>
      <vt:lpstr>PowerPoint Presentation</vt:lpstr>
      <vt:lpstr>Scientific method of research</vt:lpstr>
      <vt:lpstr>Basics of the scientific method</vt:lpstr>
      <vt:lpstr>Research Process</vt:lpstr>
      <vt:lpstr>Research Problem</vt:lpstr>
      <vt:lpstr>Components of Research Problem </vt:lpstr>
      <vt:lpstr>Selecting Research Problem</vt:lpstr>
      <vt:lpstr>Necessity of defining research problem</vt:lpstr>
      <vt:lpstr>Technique Involved In Defining A Problem </vt:lpstr>
      <vt:lpstr>Literature review</vt:lpstr>
      <vt:lpstr>What is a Literature Review? </vt:lpstr>
      <vt:lpstr> Importance of a Good Literature Review?</vt:lpstr>
      <vt:lpstr>How long should a literature review be?</vt:lpstr>
      <vt:lpstr>Different types of literature reviews</vt:lpstr>
      <vt:lpstr>PowerPoint Presentation</vt:lpstr>
      <vt:lpstr>PowerPoint Presentation</vt:lpstr>
      <vt:lpstr>PowerPoint Presentation</vt:lpstr>
      <vt:lpstr>How to Write the literature review:</vt:lpstr>
      <vt:lpstr>Step 1 – Search for relevant literature </vt:lpstr>
      <vt:lpstr>Step 2 – Evaluate and select sources</vt:lpstr>
      <vt:lpstr>PowerPoint Presentation</vt:lpstr>
      <vt:lpstr>Step 3 – Identify themes, debates, and gaps </vt:lpstr>
      <vt:lpstr> Step 4 – Outline your literature review’s structure </vt:lpstr>
      <vt:lpstr>PowerPoint Presentation</vt:lpstr>
      <vt:lpstr>PowerPoint Presentation</vt:lpstr>
      <vt:lpstr>Step 5 – Write your literature 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Methodology </dc:title>
  <dc:creator>Mr. Krishna Prasad</dc:creator>
  <cp:lastModifiedBy>Mr. Shaik Kabeer Ahmed</cp:lastModifiedBy>
  <cp:revision>11</cp:revision>
  <dcterms:created xsi:type="dcterms:W3CDTF">2023-08-10T11:05:20Z</dcterms:created>
  <dcterms:modified xsi:type="dcterms:W3CDTF">2023-09-06T09:52:15Z</dcterms:modified>
</cp:coreProperties>
</file>